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98.JPG" ContentType="image/pn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9" r:id="rId2"/>
    <p:sldMasterId id="2147483681" r:id="rId3"/>
    <p:sldMasterId id="2147483693" r:id="rId4"/>
    <p:sldMasterId id="2147483705" r:id="rId5"/>
    <p:sldMasterId id="2147483709" r:id="rId6"/>
  </p:sldMasterIdLst>
  <p:notesMasterIdLst>
    <p:notesMasterId r:id="rId69"/>
  </p:notesMasterIdLst>
  <p:handoutMasterIdLst>
    <p:handoutMasterId r:id="rId70"/>
  </p:handoutMasterIdLst>
  <p:sldIdLst>
    <p:sldId id="262" r:id="rId7"/>
    <p:sldId id="326" r:id="rId8"/>
    <p:sldId id="265" r:id="rId9"/>
    <p:sldId id="272" r:id="rId10"/>
    <p:sldId id="374" r:id="rId11"/>
    <p:sldId id="360" r:id="rId12"/>
    <p:sldId id="273" r:id="rId13"/>
    <p:sldId id="298" r:id="rId14"/>
    <p:sldId id="362" r:id="rId15"/>
    <p:sldId id="361" r:id="rId16"/>
    <p:sldId id="267" r:id="rId17"/>
    <p:sldId id="343" r:id="rId18"/>
    <p:sldId id="340" r:id="rId19"/>
    <p:sldId id="331" r:id="rId20"/>
    <p:sldId id="330" r:id="rId21"/>
    <p:sldId id="315" r:id="rId22"/>
    <p:sldId id="269" r:id="rId23"/>
    <p:sldId id="348" r:id="rId24"/>
    <p:sldId id="359" r:id="rId25"/>
    <p:sldId id="332" r:id="rId26"/>
    <p:sldId id="310" r:id="rId27"/>
    <p:sldId id="270" r:id="rId28"/>
    <p:sldId id="299" r:id="rId29"/>
    <p:sldId id="301" r:id="rId30"/>
    <p:sldId id="363" r:id="rId31"/>
    <p:sldId id="366" r:id="rId32"/>
    <p:sldId id="290" r:id="rId33"/>
    <p:sldId id="334" r:id="rId34"/>
    <p:sldId id="291" r:id="rId35"/>
    <p:sldId id="365" r:id="rId36"/>
    <p:sldId id="341" r:id="rId37"/>
    <p:sldId id="292" r:id="rId38"/>
    <p:sldId id="293" r:id="rId39"/>
    <p:sldId id="294" r:id="rId40"/>
    <p:sldId id="307" r:id="rId41"/>
    <p:sldId id="300" r:id="rId42"/>
    <p:sldId id="282" r:id="rId43"/>
    <p:sldId id="364" r:id="rId44"/>
    <p:sldId id="308" r:id="rId45"/>
    <p:sldId id="368" r:id="rId46"/>
    <p:sldId id="367" r:id="rId47"/>
    <p:sldId id="302" r:id="rId48"/>
    <p:sldId id="313" r:id="rId49"/>
    <p:sldId id="304" r:id="rId50"/>
    <p:sldId id="271" r:id="rId51"/>
    <p:sldId id="289" r:id="rId52"/>
    <p:sldId id="335" r:id="rId53"/>
    <p:sldId id="309" r:id="rId54"/>
    <p:sldId id="296" r:id="rId55"/>
    <p:sldId id="350" r:id="rId56"/>
    <p:sldId id="268" r:id="rId57"/>
    <p:sldId id="376" r:id="rId58"/>
    <p:sldId id="372" r:id="rId59"/>
    <p:sldId id="353" r:id="rId60"/>
    <p:sldId id="317" r:id="rId61"/>
    <p:sldId id="355" r:id="rId62"/>
    <p:sldId id="277" r:id="rId63"/>
    <p:sldId id="285" r:id="rId64"/>
    <p:sldId id="279" r:id="rId65"/>
    <p:sldId id="352" r:id="rId66"/>
    <p:sldId id="377" r:id="rId67"/>
    <p:sldId id="297" r:id="rId6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C44B73-7E1C-4948-8119-BEBB252E98F7}">
          <p14:sldIdLst>
            <p14:sldId id="262"/>
            <p14:sldId id="326"/>
            <p14:sldId id="265"/>
            <p14:sldId id="272"/>
            <p14:sldId id="374"/>
            <p14:sldId id="360"/>
            <p14:sldId id="273"/>
            <p14:sldId id="298"/>
            <p14:sldId id="362"/>
            <p14:sldId id="361"/>
            <p14:sldId id="267"/>
            <p14:sldId id="343"/>
            <p14:sldId id="340"/>
            <p14:sldId id="331"/>
            <p14:sldId id="330"/>
            <p14:sldId id="315"/>
            <p14:sldId id="269"/>
            <p14:sldId id="348"/>
            <p14:sldId id="359"/>
          </p14:sldIdLst>
        </p14:section>
        <p14:section name="Untitled Section" id="{E33658C2-D69C-49F0-8F30-BD949AEAEEC5}">
          <p14:sldIdLst>
            <p14:sldId id="332"/>
            <p14:sldId id="310"/>
            <p14:sldId id="270"/>
            <p14:sldId id="299"/>
            <p14:sldId id="301"/>
            <p14:sldId id="363"/>
            <p14:sldId id="366"/>
            <p14:sldId id="290"/>
            <p14:sldId id="334"/>
            <p14:sldId id="291"/>
            <p14:sldId id="365"/>
            <p14:sldId id="341"/>
            <p14:sldId id="292"/>
            <p14:sldId id="293"/>
            <p14:sldId id="294"/>
            <p14:sldId id="307"/>
            <p14:sldId id="300"/>
            <p14:sldId id="282"/>
            <p14:sldId id="364"/>
            <p14:sldId id="308"/>
            <p14:sldId id="368"/>
            <p14:sldId id="367"/>
            <p14:sldId id="302"/>
            <p14:sldId id="313"/>
            <p14:sldId id="304"/>
            <p14:sldId id="271"/>
            <p14:sldId id="289"/>
            <p14:sldId id="335"/>
            <p14:sldId id="309"/>
            <p14:sldId id="296"/>
            <p14:sldId id="350"/>
            <p14:sldId id="268"/>
            <p14:sldId id="376"/>
            <p14:sldId id="372"/>
            <p14:sldId id="353"/>
            <p14:sldId id="317"/>
            <p14:sldId id="355"/>
            <p14:sldId id="277"/>
            <p14:sldId id="285"/>
            <p14:sldId id="279"/>
            <p14:sldId id="352"/>
            <p14:sldId id="377"/>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081AF-C8CD-4391-844F-5397404ABAF3}"/>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98AB8B-F4E6-4681-998C-80426CEDC9BA}"/>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B73E3C80-6705-40D7-BBF8-341FFCB256EE}" type="datetimeFigureOut">
              <a:rPr lang="en-US" smtClean="0"/>
              <a:t>9/12/2017</a:t>
            </a:fld>
            <a:endParaRPr lang="en-US"/>
          </a:p>
        </p:txBody>
      </p:sp>
      <p:sp>
        <p:nvSpPr>
          <p:cNvPr id="4" name="Footer Placeholder 3">
            <a:extLst>
              <a:ext uri="{FF2B5EF4-FFF2-40B4-BE49-F238E27FC236}">
                <a16:creationId xmlns:a16="http://schemas.microsoft.com/office/drawing/2014/main" id="{B2E8FC4A-8B3A-4A18-B351-5833AF4388C9}"/>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D73B05-6B13-4FA8-ADD2-880689C8BAE6}"/>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18CA0E40-48D2-4B72-8E9C-60D35D33CCA4}" type="slidenum">
              <a:rPr lang="en-US" smtClean="0"/>
              <a:t>‹#›</a:t>
            </a:fld>
            <a:endParaRPr lang="en-US"/>
          </a:p>
        </p:txBody>
      </p:sp>
    </p:spTree>
    <p:extLst>
      <p:ext uri="{BB962C8B-B14F-4D97-AF65-F5344CB8AC3E}">
        <p14:creationId xmlns:p14="http://schemas.microsoft.com/office/powerpoint/2010/main" val="1283136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8E0A55-FE52-48A2-9772-2528B6078C1B}" type="datetimeFigureOut">
              <a:rPr lang="en-US" smtClean="0"/>
              <a:t>9/12/2017</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5DE17B8-714E-477C-8B53-58ECE1284288}" type="slidenum">
              <a:rPr lang="en-US" smtClean="0"/>
              <a:t>‹#›</a:t>
            </a:fld>
            <a:endParaRPr lang="en-US"/>
          </a:p>
        </p:txBody>
      </p:sp>
    </p:spTree>
    <p:extLst>
      <p:ext uri="{BB962C8B-B14F-4D97-AF65-F5344CB8AC3E}">
        <p14:creationId xmlns:p14="http://schemas.microsoft.com/office/powerpoint/2010/main" val="264031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DE17B8-714E-477C-8B53-58ECE1284288}" type="slidenum">
              <a:rPr lang="en-US" smtClean="0"/>
              <a:t>5</a:t>
            </a:fld>
            <a:endParaRPr lang="en-US"/>
          </a:p>
        </p:txBody>
      </p:sp>
    </p:spTree>
    <p:extLst>
      <p:ext uri="{BB962C8B-B14F-4D97-AF65-F5344CB8AC3E}">
        <p14:creationId xmlns:p14="http://schemas.microsoft.com/office/powerpoint/2010/main" val="215288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644092" y="1033384"/>
            <a:ext cx="4759645" cy="354023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4229" tIns="47114" rIns="94229" bIns="47114" anchor="ctr"/>
          <a:lstStyle/>
          <a:p>
            <a:endParaRPr lang="en-US"/>
          </a:p>
        </p:txBody>
      </p:sp>
      <p:sp>
        <p:nvSpPr>
          <p:cNvPr id="4098" name="Text Box 2"/>
          <p:cNvSpPr txBox="1">
            <a:spLocks noGrp="1" noChangeArrowheads="1"/>
          </p:cNvSpPr>
          <p:nvPr>
            <p:ph type="body"/>
          </p:nvPr>
        </p:nvSpPr>
        <p:spPr bwMode="auto">
          <a:xfrm>
            <a:off x="1228138" y="4915910"/>
            <a:ext cx="5599775" cy="39281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8340" indent="-88340">
              <a:lnSpc>
                <a:spcPct val="93000"/>
              </a:lnSpc>
              <a:spcBef>
                <a:spcPct val="0"/>
              </a:spcBef>
              <a:buSzPct val="45000"/>
              <a:tabLst>
                <a:tab pos="745979" algn="l"/>
                <a:tab pos="1491958" algn="l"/>
                <a:tab pos="2237937" algn="l"/>
                <a:tab pos="2983916" algn="l"/>
                <a:tab pos="3729895" algn="l"/>
                <a:tab pos="4475874" algn="l"/>
                <a:tab pos="5221853" algn="l"/>
              </a:tabLst>
            </a:pPr>
            <a:r>
              <a:rPr lang="en-GB" altLang="en-US">
                <a:latin typeface="Arial" panose="020B0604020202020204" pitchFamily="34" charset="0"/>
                <a:cs typeface="msgothic" charset="0"/>
              </a:rPr>
              <a:t>Holobionts are entities comprised of the host and all of its symbiotic microbes, including those which affect the holobiont’s phenotype and have coevolved with the host (blue), those which affect the holobiont’s phenotype but have not coevolved with the host (red), and those which do not affect the holobiont’s phenotype at all (gray). Microbes may be transmitted vertically or horizontally, may be acquired from the environment, and can be constant or inconstant in the host. Therefore, holobiont phenotypes can change in time and space as microbes come into and out of the holobiont. Microbes in the environment are not part of the holobiont (white). Hologenomes then encompass the genomes of the host and all of its microbes at any given time point, with individual genomes and genes falling into the same three functional categories of blue, red, and gray. Holobionts and hologenomes are entities, whereas coevolution or the evolution of host-symbiont interactions are processes.</a:t>
            </a:r>
          </a:p>
        </p:txBody>
      </p:sp>
    </p:spTree>
    <p:extLst>
      <p:ext uri="{BB962C8B-B14F-4D97-AF65-F5344CB8AC3E}">
        <p14:creationId xmlns:p14="http://schemas.microsoft.com/office/powerpoint/2010/main" val="24932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2FA697-C0DE-491E-82EE-AA324CB34F1B}" type="slidenum">
              <a:rPr lang="en-US"/>
              <a:pPr/>
              <a:t>8</a:t>
            </a:fld>
            <a:endParaRPr lang="en-US"/>
          </a:p>
        </p:txBody>
      </p:sp>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p:txBody>
          <a:bodyPr/>
          <a:lstStyle/>
          <a:p>
            <a:pPr>
              <a:spcBef>
                <a:spcPct val="0"/>
              </a:spcBef>
            </a:pPr>
            <a:endParaRPr lang="en-US"/>
          </a:p>
        </p:txBody>
      </p:sp>
      <p:sp>
        <p:nvSpPr>
          <p:cNvPr id="48131" name="Slide Number Placeholder 3"/>
          <p:cNvSpPr txBox="1">
            <a:spLocks noGrp="1"/>
          </p:cNvSpPr>
          <p:nvPr/>
        </p:nvSpPr>
        <p:spPr bwMode="auto">
          <a:xfrm>
            <a:off x="4023092" y="8917422"/>
            <a:ext cx="3077739" cy="469424"/>
          </a:xfrm>
          <a:prstGeom prst="rect">
            <a:avLst/>
          </a:prstGeom>
          <a:noFill/>
          <a:ln>
            <a:miter lim="800000"/>
            <a:headEnd/>
            <a:tailEnd/>
          </a:ln>
        </p:spPr>
        <p:txBody>
          <a:bodyPr lIns="94229" tIns="47114" rIns="94229" bIns="47114" anchor="b"/>
          <a:lstStyle/>
          <a:p>
            <a:pPr algn="r">
              <a:defRPr/>
            </a:pPr>
            <a:fld id="{A110DBDC-BE02-4600-9E35-57FEB5250EE5}" type="slidenum">
              <a:rPr lang="en-US" sz="1200"/>
              <a:pPr algn="r">
                <a:defRPr/>
              </a:pPr>
              <a:t>8</a:t>
            </a:fld>
            <a:endParaRPr lang="en-US" sz="1200"/>
          </a:p>
        </p:txBody>
      </p:sp>
    </p:spTree>
    <p:extLst>
      <p:ext uri="{BB962C8B-B14F-4D97-AF65-F5344CB8AC3E}">
        <p14:creationId xmlns:p14="http://schemas.microsoft.com/office/powerpoint/2010/main" val="319020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DE17B8-714E-477C-8B53-58ECE1284288}" type="slidenum">
              <a:rPr lang="en-US" smtClean="0"/>
              <a:t>14</a:t>
            </a:fld>
            <a:endParaRPr lang="en-US"/>
          </a:p>
        </p:txBody>
      </p:sp>
    </p:spTree>
    <p:extLst>
      <p:ext uri="{BB962C8B-B14F-4D97-AF65-F5344CB8AC3E}">
        <p14:creationId xmlns:p14="http://schemas.microsoft.com/office/powerpoint/2010/main" val="336148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586C316-B00E-4797-B332-BA7D4E8A4B13}" type="slidenum">
              <a:rPr lang="en-US" altLang="en-US">
                <a:solidFill>
                  <a:prstClr val="black"/>
                </a:solidFill>
              </a:rPr>
              <a:pPr/>
              <a:t>15</a:t>
            </a:fld>
            <a:endParaRPr lang="en-US" altLang="en-US">
              <a:solidFill>
                <a:prstClr val="black"/>
              </a:solidFill>
            </a:endParaRPr>
          </a:p>
        </p:txBody>
      </p:sp>
      <p:sp>
        <p:nvSpPr>
          <p:cNvPr id="358401" name="Rectangle 7"/>
          <p:cNvSpPr txBox="1">
            <a:spLocks noGrp="1" noChangeArrowheads="1"/>
          </p:cNvSpPr>
          <p:nvPr/>
        </p:nvSpPr>
        <p:spPr bwMode="auto">
          <a:xfrm>
            <a:off x="4023092" y="8917422"/>
            <a:ext cx="3077739" cy="469424"/>
          </a:xfrm>
          <a:prstGeom prst="rect">
            <a:avLst/>
          </a:prstGeom>
          <a:noFill/>
          <a:ln>
            <a:miter lim="800000"/>
            <a:headEnd/>
            <a:tailEnd/>
          </a:ln>
        </p:spPr>
        <p:txBody>
          <a:bodyPr lIns="94229" tIns="47114" rIns="94229" bIns="47114" anchor="b"/>
          <a:lstStyle/>
          <a:p>
            <a:pPr algn="r" fontAlgn="base">
              <a:spcBef>
                <a:spcPct val="0"/>
              </a:spcBef>
              <a:spcAft>
                <a:spcPct val="0"/>
              </a:spcAft>
              <a:defRPr/>
            </a:pPr>
            <a:fld id="{863EAC6B-3100-4366-A09D-AE9E9715ED71}" type="slidenum">
              <a:rPr lang="en-US" sz="1200">
                <a:solidFill>
                  <a:prstClr val="black"/>
                </a:solidFill>
                <a:cs typeface="Arial" charset="0"/>
              </a:rPr>
              <a:pPr algn="r" fontAlgn="base">
                <a:spcBef>
                  <a:spcPct val="0"/>
                </a:spcBef>
                <a:spcAft>
                  <a:spcPct val="0"/>
                </a:spcAft>
                <a:defRPr/>
              </a:pPr>
              <a:t>15</a:t>
            </a:fld>
            <a:endParaRPr lang="en-US" sz="1200">
              <a:solidFill>
                <a:prstClr val="black"/>
              </a:solidFill>
              <a:cs typeface="Arial" charset="0"/>
            </a:endParaRPr>
          </a:p>
        </p:txBody>
      </p:sp>
      <p:sp>
        <p:nvSpPr>
          <p:cNvPr id="38915"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38916" name="Rectangle 3"/>
          <p:cNvSpPr>
            <a:spLocks noGrp="1" noChangeArrowheads="1"/>
          </p:cNvSpPr>
          <p:nvPr>
            <p:ph type="body" idx="1"/>
          </p:nvPr>
        </p:nvSpPr>
        <p:spPr>
          <a:xfrm>
            <a:off x="946997" y="4459526"/>
            <a:ext cx="5208482" cy="4224814"/>
          </a:xfrm>
        </p:spPr>
        <p:txBody>
          <a:bodyPr/>
          <a:lstStyle/>
          <a:p>
            <a:pPr>
              <a:spcBef>
                <a:spcPct val="0"/>
              </a:spcBef>
            </a:pPr>
            <a:endParaRPr lang="en-US" altLang="en-US"/>
          </a:p>
        </p:txBody>
      </p:sp>
    </p:spTree>
    <p:extLst>
      <p:ext uri="{BB962C8B-B14F-4D97-AF65-F5344CB8AC3E}">
        <p14:creationId xmlns:p14="http://schemas.microsoft.com/office/powerpoint/2010/main" val="420196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BFCE2-A143-449E-95EB-D6F4A9E40882}" type="slidenum">
              <a:rPr lang="en-US" smtClean="0"/>
              <a:pPr/>
              <a:t>24</a:t>
            </a:fld>
            <a:endParaRPr lang="en-US"/>
          </a:p>
        </p:txBody>
      </p:sp>
    </p:spTree>
    <p:extLst>
      <p:ext uri="{BB962C8B-B14F-4D97-AF65-F5344CB8AC3E}">
        <p14:creationId xmlns:p14="http://schemas.microsoft.com/office/powerpoint/2010/main" val="34577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Obese individual-</a:t>
            </a:r>
            <a:r>
              <a:rPr lang="en-US" baseline="0" dirty="0"/>
              <a:t> more efficient in converting food to usable energy an din storing this energy in fat than lean </a:t>
            </a:r>
            <a:r>
              <a:rPr lang="en-US" baseline="0" dirty="0" err="1"/>
              <a:t>individulas</a:t>
            </a:r>
            <a:r>
              <a:rPr lang="en-US" baseline="0" dirty="0"/>
              <a:t> </a:t>
            </a:r>
            <a:endParaRPr lang="en-US" dirty="0"/>
          </a:p>
        </p:txBody>
      </p:sp>
      <p:sp>
        <p:nvSpPr>
          <p:cNvPr id="4" name="Slide Number Placeholder 3"/>
          <p:cNvSpPr>
            <a:spLocks noGrp="1"/>
          </p:cNvSpPr>
          <p:nvPr>
            <p:ph type="sldNum" sz="quarter" idx="10"/>
          </p:nvPr>
        </p:nvSpPr>
        <p:spPr/>
        <p:txBody>
          <a:bodyPr/>
          <a:lstStyle/>
          <a:p>
            <a:fld id="{BD8D035B-2B22-4876-B5E6-DD260B2143A8}" type="slidenum">
              <a:rPr lang="en-US" smtClean="0"/>
              <a:pPr/>
              <a:t>26</a:t>
            </a:fld>
            <a:endParaRPr lang="en-US"/>
          </a:p>
        </p:txBody>
      </p:sp>
    </p:spTree>
    <p:extLst>
      <p:ext uri="{BB962C8B-B14F-4D97-AF65-F5344CB8AC3E}">
        <p14:creationId xmlns:p14="http://schemas.microsoft.com/office/powerpoint/2010/main" val="51431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bioprinting technology uses a piezoelectric inkjet coupled with a X-Y-Z stage. </a:t>
            </a:r>
          </a:p>
          <a:p>
            <a:r>
              <a:rPr lang="en-US" dirty="0"/>
              <a:t>Not only can we spatially control the delivery of signaling molecules, we can also deliver these signaling molecules at physiological concentrations.</a:t>
            </a:r>
          </a:p>
          <a:p>
            <a:pPr marL="0" lvl="1" defTabSz="952756">
              <a:defRPr/>
            </a:pPr>
            <a:r>
              <a:rPr lang="en-US" dirty="0"/>
              <a:t>With a pore size of 30microns, we are able to print at 1.9 </a:t>
            </a:r>
            <a:r>
              <a:rPr lang="en-US" dirty="0" err="1"/>
              <a:t>pg</a:t>
            </a:r>
            <a:r>
              <a:rPr lang="en-US" dirty="0"/>
              <a:t>/drop with an accuracy of 0.2μm. </a:t>
            </a:r>
          </a:p>
          <a:p>
            <a:pPr marL="0" lvl="1" defTabSz="952756">
              <a:defRPr/>
            </a:pPr>
            <a:r>
              <a:rPr lang="en-US" dirty="0"/>
              <a:t>By controlling the repetitions, which we call overprints, we can control the delivery dose.</a:t>
            </a:r>
          </a:p>
          <a:p>
            <a:pPr marL="0" lvl="1" defTabSz="952756">
              <a:defRPr/>
            </a:pPr>
            <a:r>
              <a:rPr lang="en-US" dirty="0"/>
              <a:t>By printing on a substrate such as </a:t>
            </a:r>
            <a:r>
              <a:rPr lang="en-US" dirty="0" err="1"/>
              <a:t>DermaMatrix</a:t>
            </a:r>
            <a:r>
              <a:rPr lang="en-US" dirty="0"/>
              <a:t>, we can assure the in vivo sequestration is spatially confined. </a:t>
            </a:r>
          </a:p>
          <a:p>
            <a:endParaRPr lang="en-US" dirty="0"/>
          </a:p>
        </p:txBody>
      </p:sp>
      <p:sp>
        <p:nvSpPr>
          <p:cNvPr id="4" name="Slide Number Placeholder 3"/>
          <p:cNvSpPr>
            <a:spLocks noGrp="1"/>
          </p:cNvSpPr>
          <p:nvPr>
            <p:ph type="sldNum" sz="quarter" idx="10"/>
          </p:nvPr>
        </p:nvSpPr>
        <p:spPr/>
        <p:txBody>
          <a:bodyPr/>
          <a:lstStyle/>
          <a:p>
            <a:pPr>
              <a:defRPr/>
            </a:pPr>
            <a:fld id="{72FCA19A-5589-4873-95F2-439397A8AF23}" type="slidenum">
              <a:rPr lang="en-US" smtClean="0"/>
              <a:pPr>
                <a:defRPr/>
              </a:pPr>
              <a:t>34</a:t>
            </a:fld>
            <a:endParaRPr lang="en-US"/>
          </a:p>
        </p:txBody>
      </p:sp>
    </p:spTree>
    <p:extLst>
      <p:ext uri="{BB962C8B-B14F-4D97-AF65-F5344CB8AC3E}">
        <p14:creationId xmlns:p14="http://schemas.microsoft.com/office/powerpoint/2010/main" val="223349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DE17B8-714E-477C-8B53-58ECE1284288}" type="slidenum">
              <a:rPr lang="en-US" smtClean="0"/>
              <a:t>54</a:t>
            </a:fld>
            <a:endParaRPr lang="en-US"/>
          </a:p>
        </p:txBody>
      </p:sp>
    </p:spTree>
    <p:extLst>
      <p:ext uri="{BB962C8B-B14F-4D97-AF65-F5344CB8AC3E}">
        <p14:creationId xmlns:p14="http://schemas.microsoft.com/office/powerpoint/2010/main" val="221575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667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102296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2B42E6-6FD5-4AAC-BB13-86124400DAB5}"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352000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2B42E6-6FD5-4AAC-BB13-86124400DAB5}"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18551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B42E6-6FD5-4AAC-BB13-86124400DAB5}"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7903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1468517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1705149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383201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14196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85883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372402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B2D34-BBA8-4899-B575-5A0302F5084A}"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1756E-246C-4CE2-AEDE-3241F0F7B674}" type="slidenum">
              <a:rPr lang="en-US" smtClean="0"/>
              <a:t>‹#›</a:t>
            </a:fld>
            <a:endParaRPr lang="en-US"/>
          </a:p>
        </p:txBody>
      </p:sp>
    </p:spTree>
    <p:extLst>
      <p:ext uri="{BB962C8B-B14F-4D97-AF65-F5344CB8AC3E}">
        <p14:creationId xmlns:p14="http://schemas.microsoft.com/office/powerpoint/2010/main" val="1977518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323363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1271022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2B42E6-6FD5-4AAC-BB13-86124400DAB5}"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3218740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2B42E6-6FD5-4AAC-BB13-86124400DAB5}"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360865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B42E6-6FD5-4AAC-BB13-86124400DAB5}"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688601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338581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970330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4220756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802007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35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FBF4-CDF1-416F-A112-28AB8B4499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E9A9C6-94EC-4EEE-AC07-CFE451238F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B5C80C-534C-450B-B5CE-1E4759054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15C996-FB29-4907-B63F-CCF3589C752B}"/>
              </a:ext>
            </a:extLst>
          </p:cNvPr>
          <p:cNvSpPr>
            <a:spLocks noGrp="1"/>
          </p:cNvSpPr>
          <p:nvPr>
            <p:ph type="dt" sz="half" idx="10"/>
          </p:nvPr>
        </p:nvSpPr>
        <p:spPr/>
        <p:txBody>
          <a:bodyPr/>
          <a:lstStyle/>
          <a:p>
            <a:fld id="{D59B2D34-BBA8-4899-B575-5A0302F5084A}" type="datetimeFigureOut">
              <a:rPr lang="en-US" smtClean="0"/>
              <a:t>9/12/2017</a:t>
            </a:fld>
            <a:endParaRPr lang="en-US"/>
          </a:p>
        </p:txBody>
      </p:sp>
      <p:sp>
        <p:nvSpPr>
          <p:cNvPr id="6" name="Footer Placeholder 5">
            <a:extLst>
              <a:ext uri="{FF2B5EF4-FFF2-40B4-BE49-F238E27FC236}">
                <a16:creationId xmlns:a16="http://schemas.microsoft.com/office/drawing/2014/main" id="{9280591D-DFC1-453D-85E7-469C58E13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961278-EE36-4CED-8FC9-566E7862244A}"/>
              </a:ext>
            </a:extLst>
          </p:cNvPr>
          <p:cNvSpPr>
            <a:spLocks noGrp="1"/>
          </p:cNvSpPr>
          <p:nvPr>
            <p:ph type="sldNum" sz="quarter" idx="12"/>
          </p:nvPr>
        </p:nvSpPr>
        <p:spPr/>
        <p:txBody>
          <a:bodyPr/>
          <a:lstStyle/>
          <a:p>
            <a:fld id="{C671756E-246C-4CE2-AEDE-3241F0F7B674}" type="slidenum">
              <a:rPr lang="en-US" smtClean="0"/>
              <a:t>‹#›</a:t>
            </a:fld>
            <a:endParaRPr lang="en-US"/>
          </a:p>
        </p:txBody>
      </p:sp>
    </p:spTree>
    <p:extLst>
      <p:ext uri="{BB962C8B-B14F-4D97-AF65-F5344CB8AC3E}">
        <p14:creationId xmlns:p14="http://schemas.microsoft.com/office/powerpoint/2010/main" val="2497714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534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158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18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431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76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55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733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885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386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29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8E98-65C3-41E4-98D3-C613EA867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8D5CB-9F01-420D-A235-14E96AEAF8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D14B8-A1EE-4F51-AD05-2C82220A39C8}"/>
              </a:ext>
            </a:extLst>
          </p:cNvPr>
          <p:cNvSpPr>
            <a:spLocks noGrp="1"/>
          </p:cNvSpPr>
          <p:nvPr>
            <p:ph type="dt" sz="half" idx="10"/>
          </p:nvPr>
        </p:nvSpPr>
        <p:spPr/>
        <p:txBody>
          <a:bodyPr/>
          <a:lstStyle/>
          <a:p>
            <a:fld id="{D59B2D34-BBA8-4899-B575-5A0302F5084A}" type="datetimeFigureOut">
              <a:rPr lang="en-US" smtClean="0"/>
              <a:t>9/12/2017</a:t>
            </a:fld>
            <a:endParaRPr lang="en-US"/>
          </a:p>
        </p:txBody>
      </p:sp>
      <p:sp>
        <p:nvSpPr>
          <p:cNvPr id="5" name="Footer Placeholder 4">
            <a:extLst>
              <a:ext uri="{FF2B5EF4-FFF2-40B4-BE49-F238E27FC236}">
                <a16:creationId xmlns:a16="http://schemas.microsoft.com/office/drawing/2014/main" id="{77EE5B8D-0798-4486-8293-D40906B23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110A3-05D4-4B22-94DB-9D82C05B9E72}"/>
              </a:ext>
            </a:extLst>
          </p:cNvPr>
          <p:cNvSpPr>
            <a:spLocks noGrp="1"/>
          </p:cNvSpPr>
          <p:nvPr>
            <p:ph type="sldNum" sz="quarter" idx="12"/>
          </p:nvPr>
        </p:nvSpPr>
        <p:spPr/>
        <p:txBody>
          <a:bodyPr/>
          <a:lstStyle/>
          <a:p>
            <a:fld id="{C671756E-246C-4CE2-AEDE-3241F0F7B674}" type="slidenum">
              <a:rPr lang="en-US" smtClean="0"/>
              <a:t>‹#›</a:t>
            </a:fld>
            <a:endParaRPr lang="en-US"/>
          </a:p>
        </p:txBody>
      </p:sp>
    </p:spTree>
    <p:extLst>
      <p:ext uri="{BB962C8B-B14F-4D97-AF65-F5344CB8AC3E}">
        <p14:creationId xmlns:p14="http://schemas.microsoft.com/office/powerpoint/2010/main" val="2888810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2510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50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7EF678-3167-48B7-BD59-6D9BB3727664}"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220405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EF678-3167-48B7-BD59-6D9BB3727664}"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645587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7EF678-3167-48B7-BD59-6D9BB3727664}"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1591534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7EF678-3167-48B7-BD59-6D9BB3727664}"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43173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7EF678-3167-48B7-BD59-6D9BB3727664}"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1337135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7EF678-3167-48B7-BD59-6D9BB3727664}"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3092457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EF678-3167-48B7-BD59-6D9BB3727664}"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286434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7EF678-3167-48B7-BD59-6D9BB3727664}"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404297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85E5-970D-40B3-BDEF-3C7F56074F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7D3990-5E25-4795-855D-FD26CE9F12A1}"/>
              </a:ext>
            </a:extLst>
          </p:cNvPr>
          <p:cNvSpPr>
            <a:spLocks noGrp="1"/>
          </p:cNvSpPr>
          <p:nvPr>
            <p:ph type="dt" sz="half" idx="10"/>
          </p:nvPr>
        </p:nvSpPr>
        <p:spPr/>
        <p:txBody>
          <a:bodyPr/>
          <a:lstStyle/>
          <a:p>
            <a:fld id="{D59B2D34-BBA8-4899-B575-5A0302F5084A}" type="datetimeFigureOut">
              <a:rPr lang="en-US" smtClean="0"/>
              <a:t>9/12/2017</a:t>
            </a:fld>
            <a:endParaRPr lang="en-US"/>
          </a:p>
        </p:txBody>
      </p:sp>
      <p:sp>
        <p:nvSpPr>
          <p:cNvPr id="4" name="Footer Placeholder 3">
            <a:extLst>
              <a:ext uri="{FF2B5EF4-FFF2-40B4-BE49-F238E27FC236}">
                <a16:creationId xmlns:a16="http://schemas.microsoft.com/office/drawing/2014/main" id="{33067CE4-DCAD-4E45-8AD8-50B25BC66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72B427-3B2B-461B-917C-ACCCF93C3199}"/>
              </a:ext>
            </a:extLst>
          </p:cNvPr>
          <p:cNvSpPr>
            <a:spLocks noGrp="1"/>
          </p:cNvSpPr>
          <p:nvPr>
            <p:ph type="sldNum" sz="quarter" idx="12"/>
          </p:nvPr>
        </p:nvSpPr>
        <p:spPr/>
        <p:txBody>
          <a:bodyPr/>
          <a:lstStyle/>
          <a:p>
            <a:fld id="{C671756E-246C-4CE2-AEDE-3241F0F7B674}" type="slidenum">
              <a:rPr lang="en-US" smtClean="0"/>
              <a:t>‹#›</a:t>
            </a:fld>
            <a:endParaRPr lang="en-US"/>
          </a:p>
        </p:txBody>
      </p:sp>
    </p:spTree>
    <p:extLst>
      <p:ext uri="{BB962C8B-B14F-4D97-AF65-F5344CB8AC3E}">
        <p14:creationId xmlns:p14="http://schemas.microsoft.com/office/powerpoint/2010/main" val="1324076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7EF678-3167-48B7-BD59-6D9BB3727664}"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2363046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EF678-3167-48B7-BD59-6D9BB3727664}"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1612798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EF678-3167-48B7-BD59-6D9BB3727664}"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69080-1578-4152-B1D8-62B4E1F9C624}" type="slidenum">
              <a:rPr lang="en-US" smtClean="0"/>
              <a:t>‹#›</a:t>
            </a:fld>
            <a:endParaRPr lang="en-US"/>
          </a:p>
        </p:txBody>
      </p:sp>
    </p:spTree>
    <p:extLst>
      <p:ext uri="{BB962C8B-B14F-4D97-AF65-F5344CB8AC3E}">
        <p14:creationId xmlns:p14="http://schemas.microsoft.com/office/powerpoint/2010/main" val="100989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2B42E6-6FD5-4AAC-BB13-86124400DAB5}"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229744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DFB4D-1C7B-45FD-ABB4-90E3215150F4}" type="slidenum">
              <a:rPr lang="en-US" smtClean="0"/>
              <a:t>‹#›</a:t>
            </a:fld>
            <a:endParaRPr lang="en-US"/>
          </a:p>
        </p:txBody>
      </p:sp>
    </p:spTree>
    <p:extLst>
      <p:ext uri="{BB962C8B-B14F-4D97-AF65-F5344CB8AC3E}">
        <p14:creationId xmlns:p14="http://schemas.microsoft.com/office/powerpoint/2010/main" val="74575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54573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2B42E6-6FD5-4AAC-BB13-86124400DAB5}"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634D3-871C-4A5E-B8BE-DB5A4D029943}" type="slidenum">
              <a:rPr lang="en-US" smtClean="0"/>
              <a:t>‹#›</a:t>
            </a:fld>
            <a:endParaRPr lang="en-US"/>
          </a:p>
        </p:txBody>
      </p:sp>
    </p:spTree>
    <p:extLst>
      <p:ext uri="{BB962C8B-B14F-4D97-AF65-F5344CB8AC3E}">
        <p14:creationId xmlns:p14="http://schemas.microsoft.com/office/powerpoint/2010/main" val="17091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flipV="1">
            <a:off x="335189" y="6426200"/>
            <a:ext cx="11594344" cy="207843"/>
          </a:xfrm>
          <a:prstGeom prst="rect">
            <a:avLst/>
          </a:prstGeom>
          <a:solidFill>
            <a:srgbClr val="88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5189" y="202551"/>
            <a:ext cx="187826" cy="6431492"/>
          </a:xfrm>
          <a:prstGeom prst="rect">
            <a:avLst/>
          </a:prstGeom>
          <a:gradFill flip="none" rotWithShape="1">
            <a:gsLst>
              <a:gs pos="0">
                <a:srgbClr val="881616">
                  <a:shade val="30000"/>
                  <a:satMod val="115000"/>
                </a:srgbClr>
              </a:gs>
              <a:gs pos="50000">
                <a:srgbClr val="881616">
                  <a:shade val="67500"/>
                  <a:satMod val="115000"/>
                </a:srgbClr>
              </a:gs>
              <a:gs pos="100000">
                <a:srgbClr val="88161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046844" y="6289153"/>
            <a:ext cx="813043" cy="461665"/>
          </a:xfrm>
          <a:prstGeom prst="rect">
            <a:avLst/>
          </a:prstGeom>
          <a:noFill/>
        </p:spPr>
        <p:txBody>
          <a:bodyPr wrap="none" rtlCol="0">
            <a:spAutoFit/>
          </a:bodyPr>
          <a:lstStyle/>
          <a:p>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GMC</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8124" y="6257517"/>
            <a:ext cx="389466" cy="389466"/>
          </a:xfrm>
          <a:prstGeom prst="rect">
            <a:avLst/>
          </a:prstGeom>
        </p:spPr>
      </p:pic>
    </p:spTree>
    <p:extLst>
      <p:ext uri="{BB962C8B-B14F-4D97-AF65-F5344CB8AC3E}">
        <p14:creationId xmlns:p14="http://schemas.microsoft.com/office/powerpoint/2010/main" val="30512081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72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5699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B42E6-6FD5-4AAC-BB13-86124400DAB5}" type="datetimeFigureOut">
              <a:rPr lang="en-US" smtClean="0"/>
              <a:t>9/12/2017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634D3-871C-4A5E-B8BE-DB5A4D029943}" type="slidenum">
              <a:rPr lang="en-US" smtClean="0"/>
              <a:t>‹#›</a:t>
            </a:fld>
            <a:endParaRPr lang="en-US"/>
          </a:p>
        </p:txBody>
      </p:sp>
    </p:spTree>
    <p:extLst>
      <p:ext uri="{BB962C8B-B14F-4D97-AF65-F5344CB8AC3E}">
        <p14:creationId xmlns:p14="http://schemas.microsoft.com/office/powerpoint/2010/main" val="2566499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645C0-85E2-44AE-912E-2C6D00E0CB21}" type="datetimeFigureOut">
              <a:rPr lang="en-US" smtClean="0">
                <a:solidFill>
                  <a:prstClr val="black">
                    <a:tint val="75000"/>
                  </a:prstClr>
                </a:solidFill>
              </a:rPr>
              <a:pPr/>
              <a:t>9/12/2017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3D3A7-90CA-4321-8973-2C305973BB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7532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flipV="1">
            <a:off x="335189" y="6426200"/>
            <a:ext cx="11594344" cy="207843"/>
          </a:xfrm>
          <a:prstGeom prst="rect">
            <a:avLst/>
          </a:prstGeom>
          <a:solidFill>
            <a:srgbClr val="88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5189" y="202551"/>
            <a:ext cx="187826" cy="6431492"/>
          </a:xfrm>
          <a:prstGeom prst="rect">
            <a:avLst/>
          </a:prstGeom>
          <a:gradFill flip="none" rotWithShape="1">
            <a:gsLst>
              <a:gs pos="0">
                <a:srgbClr val="881616">
                  <a:shade val="30000"/>
                  <a:satMod val="115000"/>
                </a:srgbClr>
              </a:gs>
              <a:gs pos="50000">
                <a:srgbClr val="881616">
                  <a:shade val="67500"/>
                  <a:satMod val="115000"/>
                </a:srgbClr>
              </a:gs>
              <a:gs pos="100000">
                <a:srgbClr val="88161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046844" y="6289153"/>
            <a:ext cx="813043" cy="461665"/>
          </a:xfrm>
          <a:prstGeom prst="rect">
            <a:avLst/>
          </a:prstGeom>
          <a:noFill/>
        </p:spPr>
        <p:txBody>
          <a:bodyPr wrap="none" rtlCol="0">
            <a:spAutoFit/>
          </a:bodyPr>
          <a:lstStyle/>
          <a:p>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GMC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124" y="6257517"/>
            <a:ext cx="389466" cy="389466"/>
          </a:xfrm>
          <a:prstGeom prst="rect">
            <a:avLst/>
          </a:prstGeom>
        </p:spPr>
      </p:pic>
    </p:spTree>
    <p:extLst>
      <p:ext uri="{BB962C8B-B14F-4D97-AF65-F5344CB8AC3E}">
        <p14:creationId xmlns:p14="http://schemas.microsoft.com/office/powerpoint/2010/main" val="2641945311"/>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EF678-3167-48B7-BD59-6D9BB3727664}" type="datetimeFigureOut">
              <a:rPr lang="en-US" smtClean="0"/>
              <a:t>9/12/2017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69080-1578-4152-B1D8-62B4E1F9C624}" type="slidenum">
              <a:rPr lang="en-US" smtClean="0"/>
              <a:t>‹#›</a:t>
            </a:fld>
            <a:endParaRPr lang="en-US"/>
          </a:p>
        </p:txBody>
      </p:sp>
    </p:spTree>
    <p:extLst>
      <p:ext uri="{BB962C8B-B14F-4D97-AF65-F5344CB8AC3E}">
        <p14:creationId xmlns:p14="http://schemas.microsoft.com/office/powerpoint/2010/main" val="39311377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video" Target="file:///C:\Users\jthomas\AppData\Local\Microsoft\Windows\Temporary%20Internet%20Files\Content.Outlook\21RL04LX\tumor%20invasion%20by%20bifidobacteria%20ATLAS%20DOUBLE%20coregistration.mpg"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LwewPkSzhwBdiM&amp;tbnid=ZSbstVHbjGBVKM:&amp;ved=0CAUQjRw&amp;url=http://www.rockline.co.uk/blog.php?id=595&amp;ei=Rpz7UtyzMOST0QXZm4HYDg&amp;bvm=bv.61190604,d.ZGU&amp;psig=AFQjCNE93AyHh1dBnQ8n5g1THFRiafNevQ&amp;ust=1392307419808685" TargetMode="External"/><Relationship Id="rId2" Type="http://schemas.openxmlformats.org/officeDocument/2006/relationships/image" Target="../media/image50.png"/><Relationship Id="rId1" Type="http://schemas.openxmlformats.org/officeDocument/2006/relationships/slideLayout" Target="../slideLayouts/slideLayout43.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7.gi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globalbug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hyperlink" Target="http://www.globalbugs.com/Probioti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hyperlink" Target="http://www.globalbugs.com/Probiotic" TargetMode="External"/><Relationship Id="rId2" Type="http://schemas.openxmlformats.org/officeDocument/2006/relationships/image" Target="../media/image106.jpeg"/><Relationship Id="rId1" Type="http://schemas.openxmlformats.org/officeDocument/2006/relationships/slideLayout" Target="../slideLayouts/slideLayout3.xml"/><Relationship Id="rId6" Type="http://schemas.openxmlformats.org/officeDocument/2006/relationships/image" Target="../media/image107.jpeg"/><Relationship Id="rId5" Type="http://schemas.openxmlformats.org/officeDocument/2006/relationships/hyperlink" Target="http://www.usprobioticguide.com/" TargetMode="External"/><Relationship Id="rId4" Type="http://schemas.openxmlformats.org/officeDocument/2006/relationships/hyperlink" Target="http://www.probioticguide.co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BENEFICAL MICROBES: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Sharing of the Microbial Informational Library</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rot="5400000">
            <a:off x="6328043" y="851766"/>
            <a:ext cx="6124370" cy="4835858"/>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p:txBody>
          <a:bodyPr>
            <a:normAutofit fontScale="55000" lnSpcReduction="20000"/>
          </a:bodyPr>
          <a:lstStyle/>
          <a:p>
            <a:r>
              <a:rPr lang="en-US" dirty="0"/>
              <a:t>Lab Roots: Virtual Microbiology and Immunology</a:t>
            </a:r>
          </a:p>
          <a:p>
            <a:r>
              <a:rPr lang="en-US" dirty="0"/>
              <a:t>September  13 and 14 , 2017</a:t>
            </a:r>
          </a:p>
          <a:p>
            <a:endParaRPr lang="en-US" dirty="0"/>
          </a:p>
          <a:p>
            <a:r>
              <a:rPr lang="en-US" dirty="0"/>
              <a:t>John G Thomas, PhD,  Professor Emeritus,</a:t>
            </a:r>
          </a:p>
          <a:p>
            <a:r>
              <a:rPr lang="en-US" dirty="0"/>
              <a:t>West Virginia University, Morgantown, WV</a:t>
            </a:r>
          </a:p>
          <a:p>
            <a:r>
              <a:rPr lang="en-US" dirty="0"/>
              <a:t> </a:t>
            </a:r>
          </a:p>
          <a:p>
            <a:r>
              <a:rPr lang="en-US" dirty="0"/>
              <a:t>Center of Excellence in Biofilm Research,</a:t>
            </a:r>
          </a:p>
          <a:p>
            <a:r>
              <a:rPr lang="en-US" dirty="0"/>
              <a:t> Allegheny Health Network and Carnegie Mellon</a:t>
            </a:r>
          </a:p>
          <a:p>
            <a:r>
              <a:rPr lang="en-US" dirty="0"/>
              <a:t> University ,  DISRUPTIVE</a:t>
            </a:r>
          </a:p>
          <a:p>
            <a:r>
              <a:rPr lang="en-US" dirty="0"/>
              <a:t> HEALTH TECHNOLOGY INSTITUTE (DHTI),</a:t>
            </a:r>
          </a:p>
          <a:p>
            <a:r>
              <a:rPr lang="en-US" dirty="0"/>
              <a:t> Pittsburgh, PA</a:t>
            </a:r>
          </a:p>
          <a:p>
            <a:endParaRPr lang="en-US" dirty="0"/>
          </a:p>
          <a:p>
            <a:r>
              <a:rPr lang="en-US" dirty="0"/>
              <a:t>and</a:t>
            </a:r>
          </a:p>
          <a:p>
            <a:r>
              <a:rPr lang="en-US" dirty="0"/>
              <a:t>Creator,  Global Microbiology Consulting ( GMC )</a:t>
            </a:r>
          </a:p>
          <a:p>
            <a:endParaRPr lang="en-US" dirty="0"/>
          </a:p>
          <a:p>
            <a:endParaRPr lang="en-US" dirty="0"/>
          </a:p>
          <a:p>
            <a:r>
              <a:rPr lang="en-US" dirty="0"/>
              <a:t> </a:t>
            </a:r>
          </a:p>
          <a:p>
            <a:endParaRPr lang="en-US" dirty="0"/>
          </a:p>
        </p:txBody>
      </p:sp>
      <p:pic>
        <p:nvPicPr>
          <p:cNvPr id="9" name="Picture 8"/>
          <p:cNvPicPr>
            <a:picLocks noChangeAspect="1"/>
          </p:cNvPicPr>
          <p:nvPr/>
        </p:nvPicPr>
        <p:blipFill>
          <a:blip r:embed="rId3" cstate="print"/>
          <a:stretch>
            <a:fillRect/>
          </a:stretch>
        </p:blipFill>
        <p:spPr>
          <a:xfrm>
            <a:off x="2252965" y="5372286"/>
            <a:ext cx="859030" cy="993404"/>
          </a:xfrm>
          <a:prstGeom prst="rect">
            <a:avLst/>
          </a:prstGeom>
        </p:spPr>
      </p:pic>
      <p:pic>
        <p:nvPicPr>
          <p:cNvPr id="10" name="Picture 9">
            <a:extLst>
              <a:ext uri="{FF2B5EF4-FFF2-40B4-BE49-F238E27FC236}">
                <a16:creationId xmlns:a16="http://schemas.microsoft.com/office/drawing/2014/main" id="{A0B41070-46B7-43EE-9113-F0DDF8FE4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50231" y="2374580"/>
            <a:ext cx="4277439" cy="3208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4651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47F1-53DD-400C-8372-D0A02D11E022}"/>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C91535EA-8F2D-47A5-B46E-4BAE568FFECD}"/>
              </a:ext>
            </a:extLst>
          </p:cNvPr>
          <p:cNvSpPr>
            <a:spLocks noGrp="1"/>
          </p:cNvSpPr>
          <p:nvPr>
            <p:ph type="pic" idx="1"/>
          </p:nvPr>
        </p:nvSpPr>
        <p:spPr/>
      </p:sp>
      <p:sp>
        <p:nvSpPr>
          <p:cNvPr id="4" name="Text Placeholder 3">
            <a:extLst>
              <a:ext uri="{FF2B5EF4-FFF2-40B4-BE49-F238E27FC236}">
                <a16:creationId xmlns:a16="http://schemas.microsoft.com/office/drawing/2014/main" id="{5F29C6BB-8358-4EDF-9D7A-17969ABB19DA}"/>
              </a:ext>
            </a:extLst>
          </p:cNvPr>
          <p:cNvSpPr>
            <a:spLocks noGrp="1"/>
          </p:cNvSpPr>
          <p:nvPr>
            <p:ph type="body" sz="half" idx="2"/>
          </p:nvPr>
        </p:nvSpPr>
        <p:spPr>
          <a:xfrm>
            <a:off x="839789" y="1932495"/>
            <a:ext cx="2698880" cy="3936493"/>
          </a:xfrm>
        </p:spPr>
        <p:txBody>
          <a:bodyPr/>
          <a:lstStyle/>
          <a:p>
            <a:r>
              <a:rPr lang="en-US" dirty="0"/>
              <a:t>WHO WE ARE BY PHYLA</a:t>
            </a:r>
          </a:p>
          <a:p>
            <a:endParaRPr lang="en-US" dirty="0"/>
          </a:p>
          <a:p>
            <a:r>
              <a:rPr lang="en-US" dirty="0"/>
              <a:t>BENEFICAL MICROBES AS </a:t>
            </a:r>
          </a:p>
          <a:p>
            <a:r>
              <a:rPr lang="en-US" dirty="0"/>
              <a:t>DUAL CITIZENSHIP</a:t>
            </a:r>
          </a:p>
        </p:txBody>
      </p:sp>
      <p:pic>
        <p:nvPicPr>
          <p:cNvPr id="5" name="Picture 2">
            <a:extLst>
              <a:ext uri="{FF2B5EF4-FFF2-40B4-BE49-F238E27FC236}">
                <a16:creationId xmlns:a16="http://schemas.microsoft.com/office/drawing/2014/main" id="{D6AF0D05-DDD0-4BE0-A871-C497ACE14C62}"/>
              </a:ext>
            </a:extLst>
          </p:cNvPr>
          <p:cNvPicPr>
            <a:picLocks noChangeAspect="1" noChangeArrowheads="1"/>
          </p:cNvPicPr>
          <p:nvPr/>
        </p:nvPicPr>
        <p:blipFill>
          <a:blip r:embed="rId2" cstate="print"/>
          <a:srcRect/>
          <a:stretch>
            <a:fillRect/>
          </a:stretch>
        </p:blipFill>
        <p:spPr bwMode="auto">
          <a:xfrm>
            <a:off x="3949831" y="340457"/>
            <a:ext cx="5952929" cy="5902443"/>
          </a:xfrm>
          <a:prstGeom prst="rect">
            <a:avLst/>
          </a:prstGeom>
          <a:noFill/>
          <a:ln w="9525">
            <a:noFill/>
            <a:miter lim="800000"/>
            <a:headEnd/>
            <a:tailEnd/>
          </a:ln>
          <a:effectLst/>
        </p:spPr>
      </p:pic>
    </p:spTree>
    <p:extLst>
      <p:ext uri="{BB962C8B-B14F-4D97-AF65-F5344CB8AC3E}">
        <p14:creationId xmlns:p14="http://schemas.microsoft.com/office/powerpoint/2010/main" val="343076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5367" y="786809"/>
            <a:ext cx="4720279" cy="1045967"/>
          </a:xfrm>
        </p:spPr>
        <p:txBody>
          <a:bodyPr/>
          <a:lstStyle/>
          <a:p>
            <a:r>
              <a:rPr lang="en-US" b="1" dirty="0">
                <a:effectLst>
                  <a:outerShdw blurRad="38100" dist="38100" dir="2700000" algn="tl">
                    <a:srgbClr val="000000">
                      <a:alpha val="43137"/>
                    </a:srgbClr>
                  </a:outerShdw>
                </a:effectLst>
              </a:rPr>
              <a:t>II. “WHAT”  AND “WHO”</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ARE BENEFICAL MICROBES?</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480" r="2480"/>
          <a:stretch>
            <a:fillRect/>
          </a:stretch>
        </p:blipFill>
        <p:spPr>
          <a:xfrm>
            <a:off x="5476863" y="279852"/>
            <a:ext cx="6172200" cy="4873625"/>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879043" y="1955562"/>
            <a:ext cx="3932237" cy="3064179"/>
          </a:xfrm>
        </p:spPr>
        <p:txBody>
          <a:bodyPr>
            <a:normAutofit lnSpcReduction="10000"/>
          </a:bodyPr>
          <a:lstStyle/>
          <a:p>
            <a:pPr marL="285750" indent="-285750">
              <a:buFont typeface="Arial" panose="020B0604020202020204" pitchFamily="34" charset="0"/>
              <a:buChar char="•"/>
            </a:pPr>
            <a:r>
              <a:rPr lang="en-US" sz="2000" dirty="0"/>
              <a:t>Definitions: What?? </a:t>
            </a:r>
          </a:p>
          <a:p>
            <a:pPr marL="285750" indent="-285750">
              <a:buFont typeface="Arial" panose="020B0604020202020204" pitchFamily="34" charset="0"/>
              <a:buChar char="•"/>
            </a:pPr>
            <a:r>
              <a:rPr lang="en-US" sz="2000" dirty="0"/>
              <a:t>Multiple Types (Search, Help and Destroy)</a:t>
            </a:r>
          </a:p>
          <a:p>
            <a:pPr marL="285750" indent="-285750">
              <a:buFont typeface="Arial" panose="020B0604020202020204" pitchFamily="34" charset="0"/>
              <a:buChar char="•"/>
            </a:pPr>
            <a:r>
              <a:rPr lang="en-US" sz="2000" dirty="0"/>
              <a:t>Characteristics highlighting Biofilms (BF) as Core</a:t>
            </a:r>
          </a:p>
          <a:p>
            <a:pPr marL="285750" indent="-285750">
              <a:buFont typeface="Arial" panose="020B0604020202020204" pitchFamily="34" charset="0"/>
              <a:buChar char="•"/>
            </a:pPr>
            <a:r>
              <a:rPr lang="en-US" sz="2000" dirty="0"/>
              <a:t>Definitions: Who??</a:t>
            </a:r>
          </a:p>
          <a:p>
            <a:pPr marL="285750" indent="-285750">
              <a:buFont typeface="Arial" panose="020B0604020202020204" pitchFamily="34" charset="0"/>
              <a:buChar char="•"/>
            </a:pPr>
            <a:r>
              <a:rPr lang="en-US" sz="2000" dirty="0"/>
              <a:t>“WHY”?? </a:t>
            </a:r>
          </a:p>
          <a:p>
            <a:pPr marL="285750" indent="-285750">
              <a:buFont typeface="Arial" panose="020B0604020202020204" pitchFamily="34" charset="0"/>
              <a:buChar char="•"/>
            </a:pPr>
            <a:r>
              <a:rPr lang="en-US" sz="2000" dirty="0"/>
              <a:t>Fungi: The unrecognized “</a:t>
            </a:r>
            <a:r>
              <a:rPr lang="en-US" sz="2000" dirty="0" err="1"/>
              <a:t>mycobiota</a:t>
            </a:r>
            <a:r>
              <a:rPr lang="en-US" sz="2000" dirty="0"/>
              <a:t>”</a:t>
            </a:r>
          </a:p>
          <a:p>
            <a:pPr marL="285750" indent="-285750">
              <a:buFont typeface="Arial" panose="020B0604020202020204" pitchFamily="34" charset="0"/>
              <a:buChar char="•"/>
            </a:pP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61468" y="2140596"/>
            <a:ext cx="4435177" cy="381953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819006D-FF06-4B69-87E8-AA31E263AD7F}"/>
              </a:ext>
            </a:extLst>
          </p:cNvPr>
          <p:cNvSpPr txBox="1"/>
          <p:nvPr/>
        </p:nvSpPr>
        <p:spPr>
          <a:xfrm>
            <a:off x="4550735" y="5411973"/>
            <a:ext cx="4157937" cy="923330"/>
          </a:xfrm>
          <a:prstGeom prst="rect">
            <a:avLst/>
          </a:prstGeom>
          <a:noFill/>
        </p:spPr>
        <p:txBody>
          <a:bodyPr wrap="square" rtlCol="0">
            <a:spAutoFit/>
          </a:bodyPr>
          <a:lstStyle/>
          <a:p>
            <a:r>
              <a:rPr lang="en-US" dirty="0"/>
              <a:t>STOWE, MT. MANSFIELD, </a:t>
            </a:r>
          </a:p>
          <a:p>
            <a:r>
              <a:rPr lang="en-US" dirty="0"/>
              <a:t>SMUGGLERS NOTCH SKI AREAS</a:t>
            </a:r>
          </a:p>
          <a:p>
            <a:r>
              <a:rPr lang="en-US" dirty="0"/>
              <a:t>VERMONT</a:t>
            </a:r>
          </a:p>
        </p:txBody>
      </p:sp>
    </p:spTree>
    <p:extLst>
      <p:ext uri="{BB962C8B-B14F-4D97-AF65-F5344CB8AC3E}">
        <p14:creationId xmlns:p14="http://schemas.microsoft.com/office/powerpoint/2010/main" val="1469909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2649" y="209097"/>
            <a:ext cx="7704840" cy="5353968"/>
          </a:xfrm>
          <a:prstGeom prst="rect">
            <a:avLst/>
          </a:prstGeom>
        </p:spPr>
      </p:pic>
      <p:sp>
        <p:nvSpPr>
          <p:cNvPr id="2" name="TextBox 1"/>
          <p:cNvSpPr txBox="1"/>
          <p:nvPr/>
        </p:nvSpPr>
        <p:spPr>
          <a:xfrm>
            <a:off x="3629320" y="5882326"/>
            <a:ext cx="584840" cy="369332"/>
          </a:xfrm>
          <a:prstGeom prst="rect">
            <a:avLst/>
          </a:prstGeom>
          <a:noFill/>
        </p:spPr>
        <p:txBody>
          <a:bodyPr wrap="none" rtlCol="0">
            <a:spAutoFit/>
          </a:bodyPr>
          <a:lstStyle/>
          <a:p>
            <a:r>
              <a:rPr lang="en-US" dirty="0"/>
              <a:t>Ref. </a:t>
            </a:r>
          </a:p>
        </p:txBody>
      </p:sp>
      <p:sp>
        <p:nvSpPr>
          <p:cNvPr id="3" name="TextBox 2">
            <a:extLst>
              <a:ext uri="{FF2B5EF4-FFF2-40B4-BE49-F238E27FC236}">
                <a16:creationId xmlns:a16="http://schemas.microsoft.com/office/drawing/2014/main" id="{D48A202B-B110-4ECA-A6C8-DF8AE554EACA}"/>
              </a:ext>
            </a:extLst>
          </p:cNvPr>
          <p:cNvSpPr txBox="1"/>
          <p:nvPr/>
        </p:nvSpPr>
        <p:spPr>
          <a:xfrm rot="10800000" flipV="1">
            <a:off x="691116" y="1295515"/>
            <a:ext cx="3051544" cy="2031325"/>
          </a:xfrm>
          <a:prstGeom prst="rect">
            <a:avLst/>
          </a:prstGeom>
          <a:noFill/>
        </p:spPr>
        <p:txBody>
          <a:bodyPr wrap="square" rtlCol="0">
            <a:spAutoFit/>
          </a:bodyPr>
          <a:lstStyle/>
          <a:p>
            <a:r>
              <a:rPr lang="en-US" dirty="0"/>
              <a:t>“Provide benefit to host </a:t>
            </a:r>
          </a:p>
          <a:p>
            <a:r>
              <a:rPr lang="en-US" dirty="0"/>
              <a:t>in a meaningful way recognizing there is a </a:t>
            </a:r>
          </a:p>
          <a:p>
            <a:r>
              <a:rPr lang="en-US" dirty="0">
                <a:solidFill>
                  <a:srgbClr val="FF0000"/>
                </a:solidFill>
              </a:rPr>
              <a:t>SHARED</a:t>
            </a:r>
            <a:r>
              <a:rPr lang="en-US" dirty="0"/>
              <a:t> benefit”</a:t>
            </a:r>
          </a:p>
          <a:p>
            <a:endParaRPr lang="en-US" dirty="0"/>
          </a:p>
          <a:p>
            <a:endParaRPr lang="en-US" dirty="0"/>
          </a:p>
          <a:p>
            <a:r>
              <a:rPr lang="en-US" dirty="0"/>
              <a:t>“</a:t>
            </a:r>
            <a:r>
              <a:rPr lang="en-US" dirty="0">
                <a:solidFill>
                  <a:srgbClr val="FF0000"/>
                </a:solidFill>
              </a:rPr>
              <a:t>INTELLEGENT SYMBIOSIS</a:t>
            </a:r>
            <a:r>
              <a:rPr lang="en-US" dirty="0"/>
              <a:t>”</a:t>
            </a:r>
          </a:p>
        </p:txBody>
      </p:sp>
      <p:sp>
        <p:nvSpPr>
          <p:cNvPr id="5" name="TextBox 4">
            <a:extLst>
              <a:ext uri="{FF2B5EF4-FFF2-40B4-BE49-F238E27FC236}">
                <a16:creationId xmlns:a16="http://schemas.microsoft.com/office/drawing/2014/main" id="{EB896741-89AE-4746-86DA-635BD797B220}"/>
              </a:ext>
            </a:extLst>
          </p:cNvPr>
          <p:cNvSpPr txBox="1"/>
          <p:nvPr/>
        </p:nvSpPr>
        <p:spPr>
          <a:xfrm>
            <a:off x="776177" y="733647"/>
            <a:ext cx="2018501" cy="369332"/>
          </a:xfrm>
          <a:prstGeom prst="rect">
            <a:avLst/>
          </a:prstGeom>
          <a:noFill/>
        </p:spPr>
        <p:txBody>
          <a:bodyPr wrap="none" rtlCol="0">
            <a:spAutoFit/>
          </a:bodyPr>
          <a:lstStyle/>
          <a:p>
            <a:r>
              <a:rPr lang="en-US" dirty="0"/>
              <a:t>DEFINITION: Health</a:t>
            </a:r>
          </a:p>
        </p:txBody>
      </p:sp>
    </p:spTree>
    <p:extLst>
      <p:ext uri="{BB962C8B-B14F-4D97-AF65-F5344CB8AC3E}">
        <p14:creationId xmlns:p14="http://schemas.microsoft.com/office/powerpoint/2010/main" val="237381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9323-2DEB-4312-ABBF-FD067AA61B86}"/>
              </a:ext>
            </a:extLst>
          </p:cNvPr>
          <p:cNvSpPr>
            <a:spLocks noGrp="1"/>
          </p:cNvSpPr>
          <p:nvPr>
            <p:ph type="title"/>
          </p:nvPr>
        </p:nvSpPr>
        <p:spPr>
          <a:xfrm flipV="1">
            <a:off x="595423" y="1586497"/>
            <a:ext cx="6985591" cy="151382"/>
          </a:xfrm>
        </p:spPr>
        <p:txBody>
          <a:bodyPr/>
          <a:lstStyle/>
          <a:p>
            <a:r>
              <a:rPr lang="en-US" altLang="en-US" b="1" dirty="0">
                <a:latin typeface="Calibri" pitchFamily="34" charset="0"/>
              </a:rPr>
              <a:t/>
            </a:r>
            <a:br>
              <a:rPr lang="en-US" altLang="en-US" b="1" dirty="0">
                <a:latin typeface="Calibri" pitchFamily="34" charset="0"/>
              </a:rPr>
            </a:br>
            <a:endParaRPr lang="en-US" dirty="0"/>
          </a:p>
        </p:txBody>
      </p:sp>
      <p:pic>
        <p:nvPicPr>
          <p:cNvPr id="6" name="tumor invasion by bifidobacteria ATLAS DOUBLE coregistration.mpg">
            <a:hlinkClick r:id="" action="ppaction://media"/>
            <a:extLst>
              <a:ext uri="{FF2B5EF4-FFF2-40B4-BE49-F238E27FC236}">
                <a16:creationId xmlns:a16="http://schemas.microsoft.com/office/drawing/2014/main" id="{BE394D75-1C31-4BDA-B352-956EA4291B8B}"/>
              </a:ext>
            </a:extLst>
          </p:cNvPr>
          <p:cNvPicPr>
            <a:picLocks noGrp="1" noRot="1" noChangeAspect="1"/>
          </p:cNvPicPr>
          <p:nvPr>
            <p:ph type="pic" idx="1"/>
            <a:videoFile r:link="rId1"/>
          </p:nvPr>
        </p:nvPicPr>
        <p:blipFill>
          <a:blip r:embed="rId3">
            <a:extLst>
              <a:ext uri="{28A0092B-C50C-407E-A947-70E740481C1C}">
                <a14:useLocalDpi xmlns:a14="http://schemas.microsoft.com/office/drawing/2010/main" val="0"/>
              </a:ext>
            </a:extLst>
          </a:blip>
          <a:srcRect t="20619" b="20619"/>
          <a:stretch>
            <a:fillRect/>
          </a:stretch>
        </p:blipFill>
        <p:spPr bwMode="auto">
          <a:xfrm>
            <a:off x="7720013" y="387350"/>
            <a:ext cx="348456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A7EDF6A-3276-4352-9B00-693251D199A6}"/>
              </a:ext>
            </a:extLst>
          </p:cNvPr>
          <p:cNvSpPr>
            <a:spLocks noGrp="1"/>
          </p:cNvSpPr>
          <p:nvPr>
            <p:ph type="body" sz="half" idx="2"/>
          </p:nvPr>
        </p:nvSpPr>
        <p:spPr>
          <a:xfrm>
            <a:off x="1180214" y="616689"/>
            <a:ext cx="3668233" cy="5252300"/>
          </a:xfrm>
        </p:spPr>
        <p:txBody>
          <a:bodyPr/>
          <a:lstStyle/>
          <a:p>
            <a:r>
              <a:rPr lang="en-US" dirty="0"/>
              <a:t>BENEFICAL MICROBES IN Medicine and Dentistry:  Types  </a:t>
            </a:r>
          </a:p>
          <a:p>
            <a:r>
              <a:rPr lang="en-US" dirty="0"/>
              <a:t>THERAPEUTIC (RX)</a:t>
            </a:r>
          </a:p>
          <a:p>
            <a:r>
              <a:rPr lang="en-US" dirty="0"/>
              <a:t>REPLACEMENT</a:t>
            </a:r>
          </a:p>
          <a:p>
            <a:r>
              <a:rPr lang="en-US" dirty="0"/>
              <a:t>PREDATORY</a:t>
            </a:r>
          </a:p>
          <a:p>
            <a:r>
              <a:rPr lang="en-US" dirty="0"/>
              <a:t>NEUROBIOTIC</a:t>
            </a:r>
          </a:p>
          <a:p>
            <a:r>
              <a:rPr lang="en-US" dirty="0"/>
              <a:t>HOMING/Detection</a:t>
            </a:r>
          </a:p>
          <a:p>
            <a:r>
              <a:rPr lang="en-US" dirty="0"/>
              <a:t>SIGNALING (Bio-Sensors)</a:t>
            </a:r>
          </a:p>
          <a:p>
            <a:r>
              <a:rPr lang="en-US" dirty="0"/>
              <a:t>IMMUNOMODULATING</a:t>
            </a:r>
          </a:p>
          <a:p>
            <a:r>
              <a:rPr lang="en-US" dirty="0"/>
              <a:t>TUMOR MODELING (JGT)</a:t>
            </a:r>
          </a:p>
          <a:p>
            <a:endParaRPr lang="en-US" dirty="0"/>
          </a:p>
        </p:txBody>
      </p:sp>
      <p:pic>
        <p:nvPicPr>
          <p:cNvPr id="5" name="Picture 3" descr="C:\Users\vllewis\Desktop\John 02-19-2014\RubicsCube.png">
            <a:extLst>
              <a:ext uri="{FF2B5EF4-FFF2-40B4-BE49-F238E27FC236}">
                <a16:creationId xmlns:a16="http://schemas.microsoft.com/office/drawing/2014/main" id="{DAD41FFF-8329-4098-B8A6-A01B6ABE03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3953" y="1848986"/>
            <a:ext cx="5826642" cy="3459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Salmonella">
            <a:extLst>
              <a:ext uri="{FF2B5EF4-FFF2-40B4-BE49-F238E27FC236}">
                <a16:creationId xmlns:a16="http://schemas.microsoft.com/office/drawing/2014/main" id="{9BEE9870-2380-4142-9269-F93ABE459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956" y="2845237"/>
            <a:ext cx="1921110" cy="320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EE09F01-6920-46D7-B29B-7255BF86473A}"/>
              </a:ext>
            </a:extLst>
          </p:cNvPr>
          <p:cNvSpPr/>
          <p:nvPr/>
        </p:nvSpPr>
        <p:spPr>
          <a:xfrm>
            <a:off x="2654595" y="5365776"/>
            <a:ext cx="6096000" cy="738664"/>
          </a:xfrm>
          <a:prstGeom prst="rect">
            <a:avLst/>
          </a:prstGeom>
        </p:spPr>
        <p:txBody>
          <a:bodyPr>
            <a:spAutoFit/>
          </a:bodyPr>
          <a:lstStyle/>
          <a:p>
            <a:pPr algn="ctr">
              <a:defRPr/>
            </a:pPr>
            <a:r>
              <a:rPr lang="en-US" sz="2400" b="1" i="1" dirty="0">
                <a:solidFill>
                  <a:srgbClr val="0000CC"/>
                </a:solidFill>
                <a:effectLst>
                  <a:outerShdw blurRad="38100" dist="38100" dir="2700000" algn="tl">
                    <a:srgbClr val="000000">
                      <a:alpha val="43137"/>
                    </a:srgbClr>
                  </a:outerShdw>
                </a:effectLst>
                <a:latin typeface="Arial" charset="0"/>
              </a:rPr>
              <a:t>Salmonella</a:t>
            </a:r>
            <a:r>
              <a:rPr lang="en-US" sz="2400" b="1" dirty="0">
                <a:solidFill>
                  <a:srgbClr val="0000CC"/>
                </a:solidFill>
                <a:effectLst>
                  <a:outerShdw blurRad="38100" dist="38100" dir="2700000" algn="tl">
                    <a:srgbClr val="000000">
                      <a:alpha val="43137"/>
                    </a:srgbClr>
                  </a:outerShdw>
                </a:effectLst>
                <a:latin typeface="Arial" charset="0"/>
              </a:rPr>
              <a:t> Treatment for Cancer</a:t>
            </a:r>
          </a:p>
          <a:p>
            <a:pPr algn="ctr">
              <a:defRPr/>
            </a:pPr>
            <a:r>
              <a:rPr lang="en-US" b="1" dirty="0">
                <a:latin typeface="Arial" charset="0"/>
              </a:rPr>
              <a:t>TAPET (Tumor Amplified Protein Expression Therapy</a:t>
            </a:r>
            <a:endParaRPr lang="en-US" dirty="0"/>
          </a:p>
        </p:txBody>
      </p:sp>
      <p:sp>
        <p:nvSpPr>
          <p:cNvPr id="8" name="TextBox 7">
            <a:extLst>
              <a:ext uri="{FF2B5EF4-FFF2-40B4-BE49-F238E27FC236}">
                <a16:creationId xmlns:a16="http://schemas.microsoft.com/office/drawing/2014/main" id="{B118430D-A144-4513-BAA2-098408D52D30}"/>
              </a:ext>
            </a:extLst>
          </p:cNvPr>
          <p:cNvSpPr txBox="1"/>
          <p:nvPr/>
        </p:nvSpPr>
        <p:spPr>
          <a:xfrm>
            <a:off x="5273749" y="478465"/>
            <a:ext cx="2620372" cy="923330"/>
          </a:xfrm>
          <a:prstGeom prst="rect">
            <a:avLst/>
          </a:prstGeom>
          <a:noFill/>
        </p:spPr>
        <p:txBody>
          <a:bodyPr wrap="square" rtlCol="0">
            <a:spAutoFit/>
          </a:bodyPr>
          <a:lstStyle/>
          <a:p>
            <a:r>
              <a:rPr lang="en-US" i="1" dirty="0">
                <a:solidFill>
                  <a:srgbClr val="FF0000"/>
                </a:solidFill>
              </a:rPr>
              <a:t>Bifidobacterium</a:t>
            </a:r>
            <a:r>
              <a:rPr lang="en-US" dirty="0"/>
              <a:t> used in</a:t>
            </a:r>
          </a:p>
          <a:p>
            <a:r>
              <a:rPr lang="en-US" dirty="0"/>
              <a:t>Bladder Tumor</a:t>
            </a:r>
          </a:p>
          <a:p>
            <a:r>
              <a:rPr lang="en-US" dirty="0"/>
              <a:t>recognition</a:t>
            </a:r>
          </a:p>
        </p:txBody>
      </p:sp>
    </p:spTree>
    <p:extLst>
      <p:ext uri="{BB962C8B-B14F-4D97-AF65-F5344CB8AC3E}">
        <p14:creationId xmlns:p14="http://schemas.microsoft.com/office/powerpoint/2010/main" val="1591250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2"/>
          <p:cNvSpPr>
            <a:spLocks noChangeArrowheads="1"/>
          </p:cNvSpPr>
          <p:nvPr/>
        </p:nvSpPr>
        <p:spPr bwMode="auto">
          <a:xfrm>
            <a:off x="3429000" y="1981200"/>
            <a:ext cx="5562600" cy="2209800"/>
          </a:xfrm>
          <a:prstGeom prst="bevel">
            <a:avLst>
              <a:gd name="adj" fmla="val 12500"/>
            </a:avLst>
          </a:prstGeom>
          <a:solidFill>
            <a:schemeClr val="accent1"/>
          </a:solidFill>
          <a:ln w="9525">
            <a:solidFill>
              <a:schemeClr val="tx1"/>
            </a:solidFill>
            <a:miter lim="800000"/>
            <a:headEnd/>
            <a:tailEnd/>
          </a:ln>
          <a:effectLst/>
        </p:spPr>
        <p:txBody>
          <a:bodyPr wrap="none" anchor="ctr"/>
          <a:lstStyle/>
          <a:p>
            <a:endParaRPr lang="en-US" dirty="0"/>
          </a:p>
        </p:txBody>
      </p:sp>
      <p:sp>
        <p:nvSpPr>
          <p:cNvPr id="100355" name="Text Box 3"/>
          <p:cNvSpPr txBox="1">
            <a:spLocks noChangeArrowheads="1"/>
          </p:cNvSpPr>
          <p:nvPr/>
        </p:nvSpPr>
        <p:spPr bwMode="auto">
          <a:xfrm>
            <a:off x="4412512" y="2357734"/>
            <a:ext cx="3664688" cy="1323439"/>
          </a:xfrm>
          <a:prstGeom prst="rect">
            <a:avLst/>
          </a:prstGeom>
          <a:noFill/>
          <a:ln w="9525">
            <a:noFill/>
            <a:miter lim="800000"/>
            <a:headEnd/>
            <a:tailEnd/>
          </a:ln>
          <a:effectLst/>
        </p:spPr>
        <p:txBody>
          <a:bodyPr wrap="square">
            <a:spAutoFit/>
          </a:bodyPr>
          <a:lstStyle/>
          <a:p>
            <a:pPr algn="ctr">
              <a:spcBef>
                <a:spcPct val="50000"/>
              </a:spcBef>
            </a:pPr>
            <a:r>
              <a:rPr lang="en-US" altLang="ko-KR" sz="3200" b="1" dirty="0">
                <a:solidFill>
                  <a:schemeClr val="tx2"/>
                </a:solidFill>
                <a:effectLst>
                  <a:outerShdw blurRad="38100" dist="38100" dir="2700000" algn="tl">
                    <a:srgbClr val="C0C0C0"/>
                  </a:outerShdw>
                </a:effectLst>
                <a:ea typeface="Gulim" pitchFamily="34" charset="-127"/>
              </a:rPr>
              <a:t>Lactobacillus Cell</a:t>
            </a:r>
          </a:p>
          <a:p>
            <a:pPr algn="ctr">
              <a:spcBef>
                <a:spcPct val="50000"/>
              </a:spcBef>
            </a:pPr>
            <a:r>
              <a:rPr lang="en-US" altLang="ko-KR" sz="3200" b="1" dirty="0">
                <a:solidFill>
                  <a:schemeClr val="tx2"/>
                </a:solidFill>
                <a:effectLst>
                  <a:outerShdw blurRad="38100" dist="38100" dir="2700000" algn="tl">
                    <a:srgbClr val="C0C0C0"/>
                  </a:outerShdw>
                </a:effectLst>
                <a:ea typeface="Gulim" pitchFamily="34" charset="-127"/>
              </a:rPr>
              <a:t>Bifidobacterium</a:t>
            </a:r>
          </a:p>
        </p:txBody>
      </p:sp>
      <p:sp>
        <p:nvSpPr>
          <p:cNvPr id="100356" name="AutoShape 4"/>
          <p:cNvSpPr>
            <a:spLocks noChangeArrowheads="1"/>
          </p:cNvSpPr>
          <p:nvPr/>
        </p:nvSpPr>
        <p:spPr bwMode="auto">
          <a:xfrm>
            <a:off x="3429000" y="16002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57" name="AutoShape 5"/>
          <p:cNvSpPr>
            <a:spLocks noChangeArrowheads="1"/>
          </p:cNvSpPr>
          <p:nvPr/>
        </p:nvSpPr>
        <p:spPr bwMode="auto">
          <a:xfrm>
            <a:off x="3733800" y="17526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58" name="AutoShape 6"/>
          <p:cNvSpPr>
            <a:spLocks noChangeArrowheads="1"/>
          </p:cNvSpPr>
          <p:nvPr/>
        </p:nvSpPr>
        <p:spPr bwMode="auto">
          <a:xfrm>
            <a:off x="3505200" y="17526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59" name="AutoShape 7"/>
          <p:cNvSpPr>
            <a:spLocks noChangeArrowheads="1"/>
          </p:cNvSpPr>
          <p:nvPr/>
        </p:nvSpPr>
        <p:spPr bwMode="auto">
          <a:xfrm>
            <a:off x="3962400" y="17526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60" name="AutoShape 8"/>
          <p:cNvSpPr>
            <a:spLocks noChangeArrowheads="1"/>
          </p:cNvSpPr>
          <p:nvPr/>
        </p:nvSpPr>
        <p:spPr bwMode="auto">
          <a:xfrm>
            <a:off x="3657600" y="15240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61" name="AutoShape 9"/>
          <p:cNvSpPr>
            <a:spLocks noChangeArrowheads="1"/>
          </p:cNvSpPr>
          <p:nvPr/>
        </p:nvSpPr>
        <p:spPr bwMode="auto">
          <a:xfrm>
            <a:off x="3886200" y="15240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62" name="Rectangle 10"/>
          <p:cNvSpPr>
            <a:spLocks noChangeArrowheads="1"/>
          </p:cNvSpPr>
          <p:nvPr/>
        </p:nvSpPr>
        <p:spPr bwMode="auto">
          <a:xfrm>
            <a:off x="2743200" y="1066801"/>
            <a:ext cx="2018886" cy="461665"/>
          </a:xfrm>
          <a:prstGeom prst="rect">
            <a:avLst/>
          </a:prstGeom>
          <a:noFill/>
          <a:ln w="9525">
            <a:noFill/>
            <a:miter lim="800000"/>
            <a:headEnd/>
            <a:tailEnd/>
          </a:ln>
          <a:effectLst/>
        </p:spPr>
        <p:txBody>
          <a:bodyPr wrap="none">
            <a:spAutoFit/>
          </a:bodyPr>
          <a:lstStyle/>
          <a:p>
            <a:r>
              <a:rPr lang="en-US" altLang="ko-KR" sz="2400" b="1">
                <a:solidFill>
                  <a:schemeClr val="tx2"/>
                </a:solidFill>
                <a:ea typeface="Gulim" pitchFamily="34" charset="-127"/>
              </a:rPr>
              <a:t>Biosurfactants</a:t>
            </a:r>
          </a:p>
        </p:txBody>
      </p:sp>
      <p:sp>
        <p:nvSpPr>
          <p:cNvPr id="100363" name="Rectangle 11"/>
          <p:cNvSpPr>
            <a:spLocks noChangeArrowheads="1"/>
          </p:cNvSpPr>
          <p:nvPr/>
        </p:nvSpPr>
        <p:spPr bwMode="auto">
          <a:xfrm>
            <a:off x="7010400" y="990601"/>
            <a:ext cx="2603790" cy="461665"/>
          </a:xfrm>
          <a:prstGeom prst="rect">
            <a:avLst/>
          </a:prstGeom>
          <a:noFill/>
          <a:ln w="9525">
            <a:noFill/>
            <a:miter lim="800000"/>
            <a:headEnd/>
            <a:tailEnd/>
          </a:ln>
          <a:effectLst/>
        </p:spPr>
        <p:txBody>
          <a:bodyPr wrap="none">
            <a:spAutoFit/>
          </a:bodyPr>
          <a:lstStyle/>
          <a:p>
            <a:r>
              <a:rPr lang="en-US" altLang="ko-KR" sz="2400" b="1">
                <a:solidFill>
                  <a:schemeClr val="tx2"/>
                </a:solidFill>
                <a:ea typeface="Gulim" pitchFamily="34" charset="-127"/>
              </a:rPr>
              <a:t>Hydrogen Peroxide</a:t>
            </a:r>
          </a:p>
        </p:txBody>
      </p:sp>
      <p:sp>
        <p:nvSpPr>
          <p:cNvPr id="100364" name="Rectangle 12"/>
          <p:cNvSpPr>
            <a:spLocks noChangeArrowheads="1"/>
          </p:cNvSpPr>
          <p:nvPr/>
        </p:nvSpPr>
        <p:spPr bwMode="auto">
          <a:xfrm>
            <a:off x="2971801" y="4876801"/>
            <a:ext cx="862737" cy="461665"/>
          </a:xfrm>
          <a:prstGeom prst="rect">
            <a:avLst/>
          </a:prstGeom>
          <a:noFill/>
          <a:ln w="9525">
            <a:noFill/>
            <a:miter lim="800000"/>
            <a:headEnd/>
            <a:tailEnd/>
          </a:ln>
          <a:effectLst/>
        </p:spPr>
        <p:txBody>
          <a:bodyPr wrap="none">
            <a:spAutoFit/>
          </a:bodyPr>
          <a:lstStyle/>
          <a:p>
            <a:r>
              <a:rPr lang="en-US" altLang="ko-KR" sz="2400" b="1">
                <a:solidFill>
                  <a:schemeClr val="tx2"/>
                </a:solidFill>
                <a:ea typeface="Gulim" pitchFamily="34" charset="-127"/>
              </a:rPr>
              <a:t>Acids</a:t>
            </a:r>
          </a:p>
        </p:txBody>
      </p:sp>
      <p:sp>
        <p:nvSpPr>
          <p:cNvPr id="100365" name="Rectangle 13"/>
          <p:cNvSpPr>
            <a:spLocks noChangeArrowheads="1"/>
          </p:cNvSpPr>
          <p:nvPr/>
        </p:nvSpPr>
        <p:spPr bwMode="auto">
          <a:xfrm>
            <a:off x="4724400" y="4876801"/>
            <a:ext cx="1739002" cy="461665"/>
          </a:xfrm>
          <a:prstGeom prst="rect">
            <a:avLst/>
          </a:prstGeom>
          <a:noFill/>
          <a:ln w="9525">
            <a:noFill/>
            <a:miter lim="800000"/>
            <a:headEnd/>
            <a:tailEnd/>
          </a:ln>
          <a:effectLst/>
        </p:spPr>
        <p:txBody>
          <a:bodyPr wrap="none">
            <a:spAutoFit/>
          </a:bodyPr>
          <a:lstStyle/>
          <a:p>
            <a:r>
              <a:rPr lang="en-US" altLang="ko-KR" sz="2400" b="1" dirty="0" err="1">
                <a:solidFill>
                  <a:schemeClr val="tx2"/>
                </a:solidFill>
                <a:ea typeface="Gulim" pitchFamily="34" charset="-127"/>
              </a:rPr>
              <a:t>Bacteriocins</a:t>
            </a:r>
            <a:endParaRPr lang="en-US" altLang="ko-KR" sz="2400" b="1" dirty="0">
              <a:solidFill>
                <a:schemeClr val="tx2"/>
              </a:solidFill>
              <a:ea typeface="Gulim" pitchFamily="34" charset="-127"/>
            </a:endParaRPr>
          </a:p>
        </p:txBody>
      </p:sp>
      <p:sp>
        <p:nvSpPr>
          <p:cNvPr id="100366" name="Rectangle 14"/>
          <p:cNvSpPr>
            <a:spLocks noChangeArrowheads="1"/>
          </p:cNvSpPr>
          <p:nvPr/>
        </p:nvSpPr>
        <p:spPr bwMode="auto">
          <a:xfrm>
            <a:off x="7772400" y="4343401"/>
            <a:ext cx="2514600" cy="830997"/>
          </a:xfrm>
          <a:prstGeom prst="rect">
            <a:avLst/>
          </a:prstGeom>
          <a:noFill/>
          <a:ln w="9525">
            <a:noFill/>
            <a:miter lim="800000"/>
            <a:headEnd/>
            <a:tailEnd/>
          </a:ln>
          <a:effectLst/>
        </p:spPr>
        <p:txBody>
          <a:bodyPr>
            <a:spAutoFit/>
          </a:bodyPr>
          <a:lstStyle/>
          <a:p>
            <a:pPr algn="ctr"/>
            <a:r>
              <a:rPr lang="en-US" altLang="ko-KR" sz="2400" b="1">
                <a:solidFill>
                  <a:schemeClr val="tx2"/>
                </a:solidFill>
                <a:ea typeface="Gulim" pitchFamily="34" charset="-127"/>
              </a:rPr>
              <a:t>Coaggregation Molecules</a:t>
            </a:r>
          </a:p>
        </p:txBody>
      </p:sp>
      <p:sp>
        <p:nvSpPr>
          <p:cNvPr id="100367" name="AutoShape 15"/>
          <p:cNvSpPr>
            <a:spLocks noChangeArrowheads="1"/>
          </p:cNvSpPr>
          <p:nvPr/>
        </p:nvSpPr>
        <p:spPr bwMode="auto">
          <a:xfrm>
            <a:off x="3048000" y="41910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68" name="AutoShape 16"/>
          <p:cNvSpPr>
            <a:spLocks noChangeArrowheads="1"/>
          </p:cNvSpPr>
          <p:nvPr/>
        </p:nvSpPr>
        <p:spPr bwMode="auto">
          <a:xfrm>
            <a:off x="3048000" y="45720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69" name="AutoShape 17"/>
          <p:cNvSpPr>
            <a:spLocks noChangeArrowheads="1"/>
          </p:cNvSpPr>
          <p:nvPr/>
        </p:nvSpPr>
        <p:spPr bwMode="auto">
          <a:xfrm>
            <a:off x="3352800" y="44958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0" name="AutoShape 18"/>
          <p:cNvSpPr>
            <a:spLocks noChangeArrowheads="1"/>
          </p:cNvSpPr>
          <p:nvPr/>
        </p:nvSpPr>
        <p:spPr bwMode="auto">
          <a:xfrm>
            <a:off x="3505200" y="46482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1" name="AutoShape 19"/>
          <p:cNvSpPr>
            <a:spLocks noChangeArrowheads="1"/>
          </p:cNvSpPr>
          <p:nvPr/>
        </p:nvSpPr>
        <p:spPr bwMode="auto">
          <a:xfrm>
            <a:off x="2743200" y="44958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2" name="AutoShape 20"/>
          <p:cNvSpPr>
            <a:spLocks noChangeArrowheads="1"/>
          </p:cNvSpPr>
          <p:nvPr/>
        </p:nvSpPr>
        <p:spPr bwMode="auto">
          <a:xfrm>
            <a:off x="3200400" y="43434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3" name="AutoShape 21"/>
          <p:cNvSpPr>
            <a:spLocks noChangeArrowheads="1"/>
          </p:cNvSpPr>
          <p:nvPr/>
        </p:nvSpPr>
        <p:spPr bwMode="auto">
          <a:xfrm>
            <a:off x="3429000" y="41910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4" name="AutoShape 22"/>
          <p:cNvSpPr>
            <a:spLocks noChangeArrowheads="1"/>
          </p:cNvSpPr>
          <p:nvPr/>
        </p:nvSpPr>
        <p:spPr bwMode="auto">
          <a:xfrm>
            <a:off x="3200400" y="38862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5" name="AutoShape 23"/>
          <p:cNvSpPr>
            <a:spLocks noChangeArrowheads="1"/>
          </p:cNvSpPr>
          <p:nvPr/>
        </p:nvSpPr>
        <p:spPr bwMode="auto">
          <a:xfrm>
            <a:off x="3733800" y="41910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6" name="AutoShape 24"/>
          <p:cNvSpPr>
            <a:spLocks noChangeArrowheads="1"/>
          </p:cNvSpPr>
          <p:nvPr/>
        </p:nvSpPr>
        <p:spPr bwMode="auto">
          <a:xfrm>
            <a:off x="2971800" y="3886200"/>
            <a:ext cx="228600" cy="228600"/>
          </a:xfrm>
          <a:prstGeom prst="sun">
            <a:avLst>
              <a:gd name="adj"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0377" name="AutoShape 25"/>
          <p:cNvSpPr>
            <a:spLocks noChangeArrowheads="1"/>
          </p:cNvSpPr>
          <p:nvPr/>
        </p:nvSpPr>
        <p:spPr bwMode="auto">
          <a:xfrm>
            <a:off x="5638800" y="45720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78" name="AutoShape 26"/>
          <p:cNvSpPr>
            <a:spLocks noChangeArrowheads="1"/>
          </p:cNvSpPr>
          <p:nvPr/>
        </p:nvSpPr>
        <p:spPr bwMode="auto">
          <a:xfrm>
            <a:off x="5181600" y="41910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79" name="AutoShape 27"/>
          <p:cNvSpPr>
            <a:spLocks noChangeArrowheads="1"/>
          </p:cNvSpPr>
          <p:nvPr/>
        </p:nvSpPr>
        <p:spPr bwMode="auto">
          <a:xfrm>
            <a:off x="5943600" y="44958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80" name="AutoShape 28"/>
          <p:cNvSpPr>
            <a:spLocks noChangeArrowheads="1"/>
          </p:cNvSpPr>
          <p:nvPr/>
        </p:nvSpPr>
        <p:spPr bwMode="auto">
          <a:xfrm>
            <a:off x="5410200" y="41910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81" name="AutoShape 29"/>
          <p:cNvSpPr>
            <a:spLocks noChangeArrowheads="1"/>
          </p:cNvSpPr>
          <p:nvPr/>
        </p:nvSpPr>
        <p:spPr bwMode="auto">
          <a:xfrm>
            <a:off x="7543800" y="1600200"/>
            <a:ext cx="228600" cy="3810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00FF"/>
          </a:solidFill>
          <a:ln w="9525">
            <a:solidFill>
              <a:schemeClr val="tx1"/>
            </a:solidFill>
            <a:miter lim="800000"/>
            <a:headEnd/>
            <a:tailEnd/>
          </a:ln>
          <a:effectLst/>
        </p:spPr>
        <p:txBody>
          <a:bodyPr wrap="none" anchor="ctr"/>
          <a:lstStyle/>
          <a:p>
            <a:endParaRPr lang="en-US"/>
          </a:p>
        </p:txBody>
      </p:sp>
      <p:sp>
        <p:nvSpPr>
          <p:cNvPr id="100382" name="AutoShape 30"/>
          <p:cNvSpPr>
            <a:spLocks noChangeArrowheads="1"/>
          </p:cNvSpPr>
          <p:nvPr/>
        </p:nvSpPr>
        <p:spPr bwMode="auto">
          <a:xfrm>
            <a:off x="6096000" y="41910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83" name="AutoShape 31"/>
          <p:cNvSpPr>
            <a:spLocks noChangeArrowheads="1"/>
          </p:cNvSpPr>
          <p:nvPr/>
        </p:nvSpPr>
        <p:spPr bwMode="auto">
          <a:xfrm>
            <a:off x="5715000" y="41910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84" name="AutoShape 32"/>
          <p:cNvSpPr>
            <a:spLocks noChangeArrowheads="1"/>
          </p:cNvSpPr>
          <p:nvPr/>
        </p:nvSpPr>
        <p:spPr bwMode="auto">
          <a:xfrm>
            <a:off x="7848600" y="1524000"/>
            <a:ext cx="228600" cy="3810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00FF"/>
          </a:solidFill>
          <a:ln w="9525">
            <a:solidFill>
              <a:schemeClr val="tx1"/>
            </a:solidFill>
            <a:miter lim="800000"/>
            <a:headEnd/>
            <a:tailEnd/>
          </a:ln>
          <a:effectLst/>
        </p:spPr>
        <p:txBody>
          <a:bodyPr wrap="none" anchor="ctr"/>
          <a:lstStyle/>
          <a:p>
            <a:endParaRPr lang="en-US"/>
          </a:p>
        </p:txBody>
      </p:sp>
      <p:sp>
        <p:nvSpPr>
          <p:cNvPr id="100385" name="AutoShape 33"/>
          <p:cNvSpPr>
            <a:spLocks noChangeArrowheads="1"/>
          </p:cNvSpPr>
          <p:nvPr/>
        </p:nvSpPr>
        <p:spPr bwMode="auto">
          <a:xfrm>
            <a:off x="8305800" y="1371600"/>
            <a:ext cx="228600" cy="3810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00FF"/>
          </a:solidFill>
          <a:ln w="9525">
            <a:solidFill>
              <a:schemeClr val="tx1"/>
            </a:solidFill>
            <a:miter lim="800000"/>
            <a:headEnd/>
            <a:tailEnd/>
          </a:ln>
          <a:effectLst/>
        </p:spPr>
        <p:txBody>
          <a:bodyPr wrap="none" anchor="ctr"/>
          <a:lstStyle/>
          <a:p>
            <a:endParaRPr lang="en-US"/>
          </a:p>
        </p:txBody>
      </p:sp>
      <p:sp>
        <p:nvSpPr>
          <p:cNvPr id="100386" name="AutoShape 34"/>
          <p:cNvSpPr>
            <a:spLocks noChangeArrowheads="1"/>
          </p:cNvSpPr>
          <p:nvPr/>
        </p:nvSpPr>
        <p:spPr bwMode="auto">
          <a:xfrm>
            <a:off x="8153400" y="1524000"/>
            <a:ext cx="228600" cy="3810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00FF"/>
          </a:solidFill>
          <a:ln w="9525">
            <a:solidFill>
              <a:schemeClr val="tx1"/>
            </a:solidFill>
            <a:miter lim="800000"/>
            <a:headEnd/>
            <a:tailEnd/>
          </a:ln>
          <a:effectLst/>
        </p:spPr>
        <p:txBody>
          <a:bodyPr wrap="none" anchor="ctr"/>
          <a:lstStyle/>
          <a:p>
            <a:endParaRPr lang="en-US"/>
          </a:p>
        </p:txBody>
      </p:sp>
      <p:sp>
        <p:nvSpPr>
          <p:cNvPr id="100387" name="AutoShape 35"/>
          <p:cNvSpPr>
            <a:spLocks noChangeArrowheads="1"/>
          </p:cNvSpPr>
          <p:nvPr/>
        </p:nvSpPr>
        <p:spPr bwMode="auto">
          <a:xfrm>
            <a:off x="7315200" y="1524000"/>
            <a:ext cx="228600" cy="3810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00FF"/>
          </a:solidFill>
          <a:ln w="9525">
            <a:solidFill>
              <a:schemeClr val="tx1"/>
            </a:solidFill>
            <a:miter lim="800000"/>
            <a:headEnd/>
            <a:tailEnd/>
          </a:ln>
          <a:effectLst/>
        </p:spPr>
        <p:txBody>
          <a:bodyPr wrap="none" anchor="ctr"/>
          <a:lstStyle/>
          <a:p>
            <a:endParaRPr lang="en-US"/>
          </a:p>
        </p:txBody>
      </p:sp>
      <p:sp>
        <p:nvSpPr>
          <p:cNvPr id="100388" name="AutoShape 36"/>
          <p:cNvSpPr>
            <a:spLocks noChangeArrowheads="1"/>
          </p:cNvSpPr>
          <p:nvPr/>
        </p:nvSpPr>
        <p:spPr bwMode="auto">
          <a:xfrm>
            <a:off x="8534400" y="1524000"/>
            <a:ext cx="228600" cy="3810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00FF"/>
          </a:solidFill>
          <a:ln w="9525">
            <a:solidFill>
              <a:schemeClr val="tx1"/>
            </a:solidFill>
            <a:miter lim="800000"/>
            <a:headEnd/>
            <a:tailEnd/>
          </a:ln>
          <a:effectLst/>
        </p:spPr>
        <p:txBody>
          <a:bodyPr wrap="none" anchor="ctr"/>
          <a:lstStyle/>
          <a:p>
            <a:endParaRPr lang="en-US"/>
          </a:p>
        </p:txBody>
      </p:sp>
      <p:sp>
        <p:nvSpPr>
          <p:cNvPr id="100389" name="AutoShape 37"/>
          <p:cNvSpPr>
            <a:spLocks noChangeArrowheads="1"/>
          </p:cNvSpPr>
          <p:nvPr/>
        </p:nvSpPr>
        <p:spPr bwMode="auto">
          <a:xfrm rot="8379495">
            <a:off x="9067800" y="4038600"/>
            <a:ext cx="304800" cy="3048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00390" name="AutoShape 38"/>
          <p:cNvSpPr>
            <a:spLocks noChangeArrowheads="1"/>
          </p:cNvSpPr>
          <p:nvPr/>
        </p:nvSpPr>
        <p:spPr bwMode="auto">
          <a:xfrm rot="11927842">
            <a:off x="9220200" y="3581400"/>
            <a:ext cx="304800" cy="3048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00391" name="AutoShape 39"/>
          <p:cNvSpPr>
            <a:spLocks noChangeArrowheads="1"/>
          </p:cNvSpPr>
          <p:nvPr/>
        </p:nvSpPr>
        <p:spPr bwMode="auto">
          <a:xfrm rot="6761552">
            <a:off x="9067800" y="3657600"/>
            <a:ext cx="304800" cy="3048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00392" name="AutoShape 40"/>
          <p:cNvSpPr>
            <a:spLocks noChangeArrowheads="1"/>
          </p:cNvSpPr>
          <p:nvPr/>
        </p:nvSpPr>
        <p:spPr bwMode="auto">
          <a:xfrm rot="8379495">
            <a:off x="9067800" y="3276600"/>
            <a:ext cx="304800" cy="3048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00393" name="AutoShape 41"/>
          <p:cNvSpPr>
            <a:spLocks noChangeArrowheads="1"/>
          </p:cNvSpPr>
          <p:nvPr/>
        </p:nvSpPr>
        <p:spPr bwMode="auto">
          <a:xfrm rot="25525972">
            <a:off x="9372600" y="3886200"/>
            <a:ext cx="304800" cy="3048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00394" name="AutoShape 42"/>
          <p:cNvSpPr>
            <a:spLocks noChangeArrowheads="1"/>
          </p:cNvSpPr>
          <p:nvPr/>
        </p:nvSpPr>
        <p:spPr bwMode="auto">
          <a:xfrm rot="10927928">
            <a:off x="8763000" y="4191000"/>
            <a:ext cx="304800" cy="304800"/>
          </a:xfrm>
          <a:prstGeom prst="triangle">
            <a:avLst>
              <a:gd name="adj" fmla="val 50000"/>
            </a:avLst>
          </a:prstGeom>
          <a:solidFill>
            <a:srgbClr val="0000FF"/>
          </a:solidFill>
          <a:ln w="9525">
            <a:solidFill>
              <a:schemeClr val="tx1"/>
            </a:solidFill>
            <a:miter lim="800000"/>
            <a:headEnd/>
            <a:tailEnd/>
          </a:ln>
          <a:effectLst/>
        </p:spPr>
        <p:txBody>
          <a:bodyPr wrap="none" anchor="ctr"/>
          <a:lstStyle/>
          <a:p>
            <a:endParaRPr lang="en-US"/>
          </a:p>
        </p:txBody>
      </p:sp>
      <p:sp>
        <p:nvSpPr>
          <p:cNvPr id="100395" name="AutoShape 43"/>
          <p:cNvSpPr>
            <a:spLocks noChangeArrowheads="1"/>
          </p:cNvSpPr>
          <p:nvPr/>
        </p:nvSpPr>
        <p:spPr bwMode="auto">
          <a:xfrm>
            <a:off x="5257800" y="4419600"/>
            <a:ext cx="457200" cy="304800"/>
          </a:xfrm>
          <a:prstGeom prst="lightningBolt">
            <a:avLst/>
          </a:prstGeom>
          <a:solidFill>
            <a:srgbClr val="FF6600"/>
          </a:solidFill>
          <a:ln w="9525">
            <a:solidFill>
              <a:schemeClr val="tx1"/>
            </a:solidFill>
            <a:miter lim="800000"/>
            <a:headEnd/>
            <a:tailEnd/>
          </a:ln>
          <a:effectLst/>
        </p:spPr>
        <p:txBody>
          <a:bodyPr wrap="none" anchor="ctr"/>
          <a:lstStyle/>
          <a:p>
            <a:endParaRPr lang="en-US"/>
          </a:p>
        </p:txBody>
      </p:sp>
      <p:sp>
        <p:nvSpPr>
          <p:cNvPr id="100396" name="AutoShape 44"/>
          <p:cNvSpPr>
            <a:spLocks noChangeArrowheads="1"/>
          </p:cNvSpPr>
          <p:nvPr/>
        </p:nvSpPr>
        <p:spPr bwMode="auto">
          <a:xfrm>
            <a:off x="3200400" y="16002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97" name="AutoShape 45"/>
          <p:cNvSpPr>
            <a:spLocks noChangeArrowheads="1"/>
          </p:cNvSpPr>
          <p:nvPr/>
        </p:nvSpPr>
        <p:spPr bwMode="auto">
          <a:xfrm>
            <a:off x="3124200" y="17526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98" name="AutoShape 46"/>
          <p:cNvSpPr>
            <a:spLocks noChangeArrowheads="1"/>
          </p:cNvSpPr>
          <p:nvPr/>
        </p:nvSpPr>
        <p:spPr bwMode="auto">
          <a:xfrm>
            <a:off x="3352800" y="17526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399" name="AutoShape 47"/>
          <p:cNvSpPr>
            <a:spLocks noChangeArrowheads="1"/>
          </p:cNvSpPr>
          <p:nvPr/>
        </p:nvSpPr>
        <p:spPr bwMode="auto">
          <a:xfrm>
            <a:off x="3200400" y="19050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400" name="AutoShape 48"/>
          <p:cNvSpPr>
            <a:spLocks noChangeArrowheads="1"/>
          </p:cNvSpPr>
          <p:nvPr/>
        </p:nvSpPr>
        <p:spPr bwMode="auto">
          <a:xfrm>
            <a:off x="3200400" y="2133600"/>
            <a:ext cx="152400" cy="152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100401" name="Line 49"/>
          <p:cNvSpPr>
            <a:spLocks noChangeShapeType="1"/>
          </p:cNvSpPr>
          <p:nvPr/>
        </p:nvSpPr>
        <p:spPr bwMode="auto">
          <a:xfrm flipV="1">
            <a:off x="3657600" y="685800"/>
            <a:ext cx="0" cy="381000"/>
          </a:xfrm>
          <a:prstGeom prst="line">
            <a:avLst/>
          </a:prstGeom>
          <a:noFill/>
          <a:ln w="28575">
            <a:solidFill>
              <a:srgbClr val="0000FF"/>
            </a:solidFill>
            <a:round/>
            <a:headEnd/>
            <a:tailEnd type="triangle" w="med" len="med"/>
          </a:ln>
          <a:effectLst/>
        </p:spPr>
        <p:txBody>
          <a:bodyPr/>
          <a:lstStyle/>
          <a:p>
            <a:endParaRPr lang="en-US"/>
          </a:p>
        </p:txBody>
      </p:sp>
      <p:sp>
        <p:nvSpPr>
          <p:cNvPr id="100402" name="Rectangle 50"/>
          <p:cNvSpPr>
            <a:spLocks noChangeArrowheads="1"/>
          </p:cNvSpPr>
          <p:nvPr/>
        </p:nvSpPr>
        <p:spPr bwMode="auto">
          <a:xfrm>
            <a:off x="2514601" y="228601"/>
            <a:ext cx="2289409" cy="461665"/>
          </a:xfrm>
          <a:prstGeom prst="rect">
            <a:avLst/>
          </a:prstGeom>
          <a:noFill/>
          <a:ln w="9525">
            <a:noFill/>
            <a:miter lim="800000"/>
            <a:headEnd/>
            <a:tailEnd/>
          </a:ln>
          <a:effectLst/>
        </p:spPr>
        <p:txBody>
          <a:bodyPr wrap="none">
            <a:spAutoFit/>
          </a:bodyPr>
          <a:lstStyle/>
          <a:p>
            <a:r>
              <a:rPr lang="en-US" altLang="ko-KR" sz="2400" b="1" dirty="0">
                <a:solidFill>
                  <a:schemeClr val="accent1">
                    <a:lumMod val="50000"/>
                  </a:schemeClr>
                </a:solidFill>
                <a:ea typeface="Gulim" pitchFamily="34" charset="-127"/>
              </a:rPr>
              <a:t>Inhibit Adhesion</a:t>
            </a:r>
          </a:p>
        </p:txBody>
      </p:sp>
      <p:sp>
        <p:nvSpPr>
          <p:cNvPr id="100403" name="Rectangle 51"/>
          <p:cNvSpPr>
            <a:spLocks noChangeArrowheads="1"/>
          </p:cNvSpPr>
          <p:nvPr/>
        </p:nvSpPr>
        <p:spPr bwMode="auto">
          <a:xfrm>
            <a:off x="7315201" y="228601"/>
            <a:ext cx="2056717" cy="461665"/>
          </a:xfrm>
          <a:prstGeom prst="rect">
            <a:avLst/>
          </a:prstGeom>
          <a:noFill/>
          <a:ln w="9525">
            <a:noFill/>
            <a:miter lim="800000"/>
            <a:headEnd/>
            <a:tailEnd/>
          </a:ln>
          <a:effectLst/>
        </p:spPr>
        <p:txBody>
          <a:bodyPr wrap="none">
            <a:spAutoFit/>
          </a:bodyPr>
          <a:lstStyle/>
          <a:p>
            <a:r>
              <a:rPr lang="en-US" altLang="ko-KR" sz="2400" b="1" dirty="0">
                <a:solidFill>
                  <a:schemeClr val="accent1">
                    <a:lumMod val="50000"/>
                  </a:schemeClr>
                </a:solidFill>
                <a:ea typeface="Gulim" pitchFamily="34" charset="-127"/>
              </a:rPr>
              <a:t>Inhibit Growth</a:t>
            </a:r>
          </a:p>
        </p:txBody>
      </p:sp>
      <p:sp>
        <p:nvSpPr>
          <p:cNvPr id="100404" name="Line 52"/>
          <p:cNvSpPr>
            <a:spLocks noChangeShapeType="1"/>
          </p:cNvSpPr>
          <p:nvPr/>
        </p:nvSpPr>
        <p:spPr bwMode="auto">
          <a:xfrm flipV="1">
            <a:off x="8382000" y="685800"/>
            <a:ext cx="0" cy="381000"/>
          </a:xfrm>
          <a:prstGeom prst="line">
            <a:avLst/>
          </a:prstGeom>
          <a:noFill/>
          <a:ln w="28575">
            <a:solidFill>
              <a:srgbClr val="0000FF"/>
            </a:solidFill>
            <a:round/>
            <a:headEnd/>
            <a:tailEnd type="triangle" w="med" len="med"/>
          </a:ln>
          <a:effectLst/>
        </p:spPr>
        <p:txBody>
          <a:bodyPr/>
          <a:lstStyle/>
          <a:p>
            <a:endParaRPr lang="en-US"/>
          </a:p>
        </p:txBody>
      </p:sp>
      <p:sp>
        <p:nvSpPr>
          <p:cNvPr id="100405" name="Line 53"/>
          <p:cNvSpPr>
            <a:spLocks noChangeShapeType="1"/>
          </p:cNvSpPr>
          <p:nvPr/>
        </p:nvSpPr>
        <p:spPr bwMode="auto">
          <a:xfrm>
            <a:off x="3657600" y="5334000"/>
            <a:ext cx="0" cy="381000"/>
          </a:xfrm>
          <a:prstGeom prst="line">
            <a:avLst/>
          </a:prstGeom>
          <a:noFill/>
          <a:ln w="28575">
            <a:solidFill>
              <a:srgbClr val="0000FF"/>
            </a:solidFill>
            <a:round/>
            <a:headEnd/>
            <a:tailEnd type="triangle" w="med" len="med"/>
          </a:ln>
          <a:effectLst/>
        </p:spPr>
        <p:txBody>
          <a:bodyPr/>
          <a:lstStyle/>
          <a:p>
            <a:endParaRPr lang="en-US"/>
          </a:p>
        </p:txBody>
      </p:sp>
      <p:sp>
        <p:nvSpPr>
          <p:cNvPr id="100406" name="Line 54"/>
          <p:cNvSpPr>
            <a:spLocks noChangeShapeType="1"/>
          </p:cNvSpPr>
          <p:nvPr/>
        </p:nvSpPr>
        <p:spPr bwMode="auto">
          <a:xfrm>
            <a:off x="5715000" y="5410200"/>
            <a:ext cx="0" cy="381000"/>
          </a:xfrm>
          <a:prstGeom prst="line">
            <a:avLst/>
          </a:prstGeom>
          <a:noFill/>
          <a:ln w="28575">
            <a:solidFill>
              <a:srgbClr val="0000FF"/>
            </a:solidFill>
            <a:round/>
            <a:headEnd/>
            <a:tailEnd type="triangle" w="med" len="med"/>
          </a:ln>
          <a:effectLst/>
        </p:spPr>
        <p:txBody>
          <a:bodyPr/>
          <a:lstStyle/>
          <a:p>
            <a:endParaRPr lang="en-US"/>
          </a:p>
        </p:txBody>
      </p:sp>
      <p:sp>
        <p:nvSpPr>
          <p:cNvPr id="100407" name="Rectangle 55"/>
          <p:cNvSpPr>
            <a:spLocks noChangeArrowheads="1"/>
          </p:cNvSpPr>
          <p:nvPr/>
        </p:nvSpPr>
        <p:spPr bwMode="auto">
          <a:xfrm>
            <a:off x="3352800" y="5715001"/>
            <a:ext cx="2971800" cy="519113"/>
          </a:xfrm>
          <a:prstGeom prst="rect">
            <a:avLst/>
          </a:prstGeom>
          <a:noFill/>
          <a:ln w="9525">
            <a:noFill/>
            <a:miter lim="800000"/>
            <a:headEnd/>
            <a:tailEnd/>
          </a:ln>
          <a:effectLst/>
        </p:spPr>
        <p:txBody>
          <a:bodyPr>
            <a:spAutoFit/>
          </a:bodyPr>
          <a:lstStyle/>
          <a:p>
            <a:r>
              <a:rPr lang="en-US" altLang="ko-KR" sz="2800" b="1" dirty="0">
                <a:solidFill>
                  <a:schemeClr val="accent1">
                    <a:lumMod val="50000"/>
                  </a:schemeClr>
                </a:solidFill>
                <a:ea typeface="Gulim" pitchFamily="34" charset="-127"/>
              </a:rPr>
              <a:t>Inhibit Growth</a:t>
            </a:r>
          </a:p>
        </p:txBody>
      </p:sp>
      <p:sp>
        <p:nvSpPr>
          <p:cNvPr id="100408" name="Rectangle 56"/>
          <p:cNvSpPr>
            <a:spLocks noChangeArrowheads="1"/>
          </p:cNvSpPr>
          <p:nvPr/>
        </p:nvSpPr>
        <p:spPr bwMode="auto">
          <a:xfrm>
            <a:off x="7467600" y="5352754"/>
            <a:ext cx="2895600" cy="1200329"/>
          </a:xfrm>
          <a:prstGeom prst="rect">
            <a:avLst/>
          </a:prstGeom>
          <a:noFill/>
          <a:ln w="9525">
            <a:noFill/>
            <a:miter lim="800000"/>
            <a:headEnd/>
            <a:tailEnd/>
          </a:ln>
          <a:effectLst/>
        </p:spPr>
        <p:txBody>
          <a:bodyPr>
            <a:spAutoFit/>
          </a:bodyPr>
          <a:lstStyle/>
          <a:p>
            <a:pPr algn="ctr"/>
            <a:r>
              <a:rPr lang="en-US" altLang="ko-KR" sz="2400" b="1" dirty="0">
                <a:solidFill>
                  <a:schemeClr val="accent1">
                    <a:lumMod val="50000"/>
                  </a:schemeClr>
                </a:solidFill>
                <a:ea typeface="Gulim" pitchFamily="34" charset="-127"/>
              </a:rPr>
              <a:t>Determines colonization of other microbes </a:t>
            </a:r>
          </a:p>
        </p:txBody>
      </p:sp>
      <p:sp>
        <p:nvSpPr>
          <p:cNvPr id="100409" name="Line 57"/>
          <p:cNvSpPr>
            <a:spLocks noChangeShapeType="1"/>
          </p:cNvSpPr>
          <p:nvPr/>
        </p:nvSpPr>
        <p:spPr bwMode="auto">
          <a:xfrm>
            <a:off x="8991600" y="5105400"/>
            <a:ext cx="0" cy="381000"/>
          </a:xfrm>
          <a:prstGeom prst="line">
            <a:avLst/>
          </a:prstGeom>
          <a:noFill/>
          <a:ln w="28575">
            <a:solidFill>
              <a:srgbClr val="0000FF"/>
            </a:solidFill>
            <a:round/>
            <a:headEnd/>
            <a:tailEnd type="triangle" w="med" len="med"/>
          </a:ln>
          <a:effectLst/>
        </p:spPr>
        <p:txBody>
          <a:bodyPr/>
          <a:lstStyle/>
          <a:p>
            <a:endParaRPr lang="en-US"/>
          </a:p>
        </p:txBody>
      </p:sp>
      <p:sp>
        <p:nvSpPr>
          <p:cNvPr id="2" name="TextBox 1">
            <a:extLst>
              <a:ext uri="{FF2B5EF4-FFF2-40B4-BE49-F238E27FC236}">
                <a16:creationId xmlns:a16="http://schemas.microsoft.com/office/drawing/2014/main" id="{AC51E405-4EBB-491F-8835-FABD8A460808}"/>
              </a:ext>
            </a:extLst>
          </p:cNvPr>
          <p:cNvSpPr txBox="1"/>
          <p:nvPr/>
        </p:nvSpPr>
        <p:spPr>
          <a:xfrm>
            <a:off x="970961" y="2450969"/>
            <a:ext cx="1772240" cy="369332"/>
          </a:xfrm>
          <a:prstGeom prst="rect">
            <a:avLst/>
          </a:prstGeom>
          <a:noFill/>
        </p:spPr>
        <p:txBody>
          <a:bodyPr wrap="square" rtlCol="0">
            <a:spAutoFit/>
          </a:bodyPr>
          <a:lstStyle/>
          <a:p>
            <a:r>
              <a:rPr lang="en-US" dirty="0"/>
              <a:t>PLANKTONIC</a:t>
            </a:r>
          </a:p>
        </p:txBody>
      </p:sp>
      <p:sp>
        <p:nvSpPr>
          <p:cNvPr id="3" name="TextBox 2">
            <a:extLst>
              <a:ext uri="{FF2B5EF4-FFF2-40B4-BE49-F238E27FC236}">
                <a16:creationId xmlns:a16="http://schemas.microsoft.com/office/drawing/2014/main" id="{8680B856-C2F5-481D-927D-D53BD22C6689}"/>
              </a:ext>
            </a:extLst>
          </p:cNvPr>
          <p:cNvSpPr txBox="1"/>
          <p:nvPr/>
        </p:nvSpPr>
        <p:spPr>
          <a:xfrm>
            <a:off x="10100931" y="2562447"/>
            <a:ext cx="2062012" cy="369332"/>
          </a:xfrm>
          <a:prstGeom prst="rect">
            <a:avLst/>
          </a:prstGeom>
          <a:noFill/>
        </p:spPr>
        <p:txBody>
          <a:bodyPr wrap="square" rtlCol="0">
            <a:spAutoFit/>
          </a:bodyPr>
          <a:lstStyle/>
          <a:p>
            <a:r>
              <a:rPr lang="en-US" dirty="0"/>
              <a:t>BAD BACTERIA????</a:t>
            </a:r>
          </a:p>
        </p:txBody>
      </p:sp>
    </p:spTree>
    <p:extLst>
      <p:ext uri="{BB962C8B-B14F-4D97-AF65-F5344CB8AC3E}">
        <p14:creationId xmlns:p14="http://schemas.microsoft.com/office/powerpoint/2010/main" val="29045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62"/>
                                        </p:tgtEl>
                                        <p:attrNameLst>
                                          <p:attrName>style.visibility</p:attrName>
                                        </p:attrNameLst>
                                      </p:cBhvr>
                                      <p:to>
                                        <p:strVal val="visible"/>
                                      </p:to>
                                    </p:set>
                                    <p:anim calcmode="lin" valueType="num">
                                      <p:cBhvr additive="base">
                                        <p:cTn id="7" dur="500" fill="hold"/>
                                        <p:tgtEl>
                                          <p:spTgt spid="100362"/>
                                        </p:tgtEl>
                                        <p:attrNameLst>
                                          <p:attrName>ppt_x</p:attrName>
                                        </p:attrNameLst>
                                      </p:cBhvr>
                                      <p:tavLst>
                                        <p:tav tm="0">
                                          <p:val>
                                            <p:strVal val="0-#ppt_w/2"/>
                                          </p:val>
                                        </p:tav>
                                        <p:tav tm="100000">
                                          <p:val>
                                            <p:strVal val="#ppt_x"/>
                                          </p:val>
                                        </p:tav>
                                      </p:tavLst>
                                    </p:anim>
                                    <p:anim calcmode="lin" valueType="num">
                                      <p:cBhvr additive="base">
                                        <p:cTn id="8" dur="500" fill="hold"/>
                                        <p:tgtEl>
                                          <p:spTgt spid="100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402"/>
                                        </p:tgtEl>
                                        <p:attrNameLst>
                                          <p:attrName>style.visibility</p:attrName>
                                        </p:attrNameLst>
                                      </p:cBhvr>
                                      <p:to>
                                        <p:strVal val="visible"/>
                                      </p:to>
                                    </p:set>
                                    <p:anim calcmode="lin" valueType="num">
                                      <p:cBhvr additive="base">
                                        <p:cTn id="13" dur="500" fill="hold"/>
                                        <p:tgtEl>
                                          <p:spTgt spid="100402"/>
                                        </p:tgtEl>
                                        <p:attrNameLst>
                                          <p:attrName>ppt_x</p:attrName>
                                        </p:attrNameLst>
                                      </p:cBhvr>
                                      <p:tavLst>
                                        <p:tav tm="0">
                                          <p:val>
                                            <p:strVal val="0-#ppt_w/2"/>
                                          </p:val>
                                        </p:tav>
                                        <p:tav tm="100000">
                                          <p:val>
                                            <p:strVal val="#ppt_x"/>
                                          </p:val>
                                        </p:tav>
                                      </p:tavLst>
                                    </p:anim>
                                    <p:anim calcmode="lin" valueType="num">
                                      <p:cBhvr additive="base">
                                        <p:cTn id="14" dur="500" fill="hold"/>
                                        <p:tgtEl>
                                          <p:spTgt spid="10040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63"/>
                                        </p:tgtEl>
                                        <p:attrNameLst>
                                          <p:attrName>style.visibility</p:attrName>
                                        </p:attrNameLst>
                                      </p:cBhvr>
                                      <p:to>
                                        <p:strVal val="visible"/>
                                      </p:to>
                                    </p:set>
                                    <p:anim calcmode="lin" valueType="num">
                                      <p:cBhvr additive="base">
                                        <p:cTn id="19" dur="500" fill="hold"/>
                                        <p:tgtEl>
                                          <p:spTgt spid="100363"/>
                                        </p:tgtEl>
                                        <p:attrNameLst>
                                          <p:attrName>ppt_x</p:attrName>
                                        </p:attrNameLst>
                                      </p:cBhvr>
                                      <p:tavLst>
                                        <p:tav tm="0">
                                          <p:val>
                                            <p:strVal val="0-#ppt_w/2"/>
                                          </p:val>
                                        </p:tav>
                                        <p:tav tm="100000">
                                          <p:val>
                                            <p:strVal val="#ppt_x"/>
                                          </p:val>
                                        </p:tav>
                                      </p:tavLst>
                                    </p:anim>
                                    <p:anim calcmode="lin" valueType="num">
                                      <p:cBhvr additive="base">
                                        <p:cTn id="20" dur="500" fill="hold"/>
                                        <p:tgtEl>
                                          <p:spTgt spid="10036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403"/>
                                        </p:tgtEl>
                                        <p:attrNameLst>
                                          <p:attrName>style.visibility</p:attrName>
                                        </p:attrNameLst>
                                      </p:cBhvr>
                                      <p:to>
                                        <p:strVal val="visible"/>
                                      </p:to>
                                    </p:set>
                                    <p:anim calcmode="lin" valueType="num">
                                      <p:cBhvr additive="base">
                                        <p:cTn id="25" dur="500" fill="hold"/>
                                        <p:tgtEl>
                                          <p:spTgt spid="100403"/>
                                        </p:tgtEl>
                                        <p:attrNameLst>
                                          <p:attrName>ppt_x</p:attrName>
                                        </p:attrNameLst>
                                      </p:cBhvr>
                                      <p:tavLst>
                                        <p:tav tm="0">
                                          <p:val>
                                            <p:strVal val="0-#ppt_w/2"/>
                                          </p:val>
                                        </p:tav>
                                        <p:tav tm="100000">
                                          <p:val>
                                            <p:strVal val="#ppt_x"/>
                                          </p:val>
                                        </p:tav>
                                      </p:tavLst>
                                    </p:anim>
                                    <p:anim calcmode="lin" valueType="num">
                                      <p:cBhvr additive="base">
                                        <p:cTn id="26" dur="500" fill="hold"/>
                                        <p:tgtEl>
                                          <p:spTgt spid="10040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0364"/>
                                        </p:tgtEl>
                                        <p:attrNameLst>
                                          <p:attrName>style.visibility</p:attrName>
                                        </p:attrNameLst>
                                      </p:cBhvr>
                                      <p:to>
                                        <p:strVal val="visible"/>
                                      </p:to>
                                    </p:set>
                                    <p:anim calcmode="lin" valueType="num">
                                      <p:cBhvr additive="base">
                                        <p:cTn id="31" dur="500" fill="hold"/>
                                        <p:tgtEl>
                                          <p:spTgt spid="100364"/>
                                        </p:tgtEl>
                                        <p:attrNameLst>
                                          <p:attrName>ppt_x</p:attrName>
                                        </p:attrNameLst>
                                      </p:cBhvr>
                                      <p:tavLst>
                                        <p:tav tm="0">
                                          <p:val>
                                            <p:strVal val="0-#ppt_w/2"/>
                                          </p:val>
                                        </p:tav>
                                        <p:tav tm="100000">
                                          <p:val>
                                            <p:strVal val="#ppt_x"/>
                                          </p:val>
                                        </p:tav>
                                      </p:tavLst>
                                    </p:anim>
                                    <p:anim calcmode="lin" valueType="num">
                                      <p:cBhvr additive="base">
                                        <p:cTn id="32" dur="500" fill="hold"/>
                                        <p:tgtEl>
                                          <p:spTgt spid="10036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0365"/>
                                        </p:tgtEl>
                                        <p:attrNameLst>
                                          <p:attrName>style.visibility</p:attrName>
                                        </p:attrNameLst>
                                      </p:cBhvr>
                                      <p:to>
                                        <p:strVal val="visible"/>
                                      </p:to>
                                    </p:set>
                                    <p:anim calcmode="lin" valueType="num">
                                      <p:cBhvr additive="base">
                                        <p:cTn id="37" dur="500" fill="hold"/>
                                        <p:tgtEl>
                                          <p:spTgt spid="100365"/>
                                        </p:tgtEl>
                                        <p:attrNameLst>
                                          <p:attrName>ppt_x</p:attrName>
                                        </p:attrNameLst>
                                      </p:cBhvr>
                                      <p:tavLst>
                                        <p:tav tm="0">
                                          <p:val>
                                            <p:strVal val="0-#ppt_w/2"/>
                                          </p:val>
                                        </p:tav>
                                        <p:tav tm="100000">
                                          <p:val>
                                            <p:strVal val="#ppt_x"/>
                                          </p:val>
                                        </p:tav>
                                      </p:tavLst>
                                    </p:anim>
                                    <p:anim calcmode="lin" valueType="num">
                                      <p:cBhvr additive="base">
                                        <p:cTn id="38" dur="500" fill="hold"/>
                                        <p:tgtEl>
                                          <p:spTgt spid="10036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0407"/>
                                        </p:tgtEl>
                                        <p:attrNameLst>
                                          <p:attrName>style.visibility</p:attrName>
                                        </p:attrNameLst>
                                      </p:cBhvr>
                                      <p:to>
                                        <p:strVal val="visible"/>
                                      </p:to>
                                    </p:set>
                                    <p:anim calcmode="lin" valueType="num">
                                      <p:cBhvr additive="base">
                                        <p:cTn id="43" dur="500" fill="hold"/>
                                        <p:tgtEl>
                                          <p:spTgt spid="100407"/>
                                        </p:tgtEl>
                                        <p:attrNameLst>
                                          <p:attrName>ppt_x</p:attrName>
                                        </p:attrNameLst>
                                      </p:cBhvr>
                                      <p:tavLst>
                                        <p:tav tm="0">
                                          <p:val>
                                            <p:strVal val="0-#ppt_w/2"/>
                                          </p:val>
                                        </p:tav>
                                        <p:tav tm="100000">
                                          <p:val>
                                            <p:strVal val="#ppt_x"/>
                                          </p:val>
                                        </p:tav>
                                      </p:tavLst>
                                    </p:anim>
                                    <p:anim calcmode="lin" valueType="num">
                                      <p:cBhvr additive="base">
                                        <p:cTn id="44" dur="500" fill="hold"/>
                                        <p:tgtEl>
                                          <p:spTgt spid="10040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0366"/>
                                        </p:tgtEl>
                                        <p:attrNameLst>
                                          <p:attrName>style.visibility</p:attrName>
                                        </p:attrNameLst>
                                      </p:cBhvr>
                                      <p:to>
                                        <p:strVal val="visible"/>
                                      </p:to>
                                    </p:set>
                                    <p:anim calcmode="lin" valueType="num">
                                      <p:cBhvr additive="base">
                                        <p:cTn id="49" dur="500" fill="hold"/>
                                        <p:tgtEl>
                                          <p:spTgt spid="100366"/>
                                        </p:tgtEl>
                                        <p:attrNameLst>
                                          <p:attrName>ppt_x</p:attrName>
                                        </p:attrNameLst>
                                      </p:cBhvr>
                                      <p:tavLst>
                                        <p:tav tm="0">
                                          <p:val>
                                            <p:strVal val="0-#ppt_w/2"/>
                                          </p:val>
                                        </p:tav>
                                        <p:tav tm="100000">
                                          <p:val>
                                            <p:strVal val="#ppt_x"/>
                                          </p:val>
                                        </p:tav>
                                      </p:tavLst>
                                    </p:anim>
                                    <p:anim calcmode="lin" valueType="num">
                                      <p:cBhvr additive="base">
                                        <p:cTn id="50" dur="500" fill="hold"/>
                                        <p:tgtEl>
                                          <p:spTgt spid="10036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0408"/>
                                        </p:tgtEl>
                                        <p:attrNameLst>
                                          <p:attrName>style.visibility</p:attrName>
                                        </p:attrNameLst>
                                      </p:cBhvr>
                                      <p:to>
                                        <p:strVal val="visible"/>
                                      </p:to>
                                    </p:set>
                                    <p:anim calcmode="lin" valueType="num">
                                      <p:cBhvr additive="base">
                                        <p:cTn id="55" dur="500" fill="hold"/>
                                        <p:tgtEl>
                                          <p:spTgt spid="100408"/>
                                        </p:tgtEl>
                                        <p:attrNameLst>
                                          <p:attrName>ppt_x</p:attrName>
                                        </p:attrNameLst>
                                      </p:cBhvr>
                                      <p:tavLst>
                                        <p:tav tm="0">
                                          <p:val>
                                            <p:strVal val="0-#ppt_w/2"/>
                                          </p:val>
                                        </p:tav>
                                        <p:tav tm="100000">
                                          <p:val>
                                            <p:strVal val="#ppt_x"/>
                                          </p:val>
                                        </p:tav>
                                      </p:tavLst>
                                    </p:anim>
                                    <p:anim calcmode="lin" valueType="num">
                                      <p:cBhvr additive="base">
                                        <p:cTn id="56" dur="500" fill="hold"/>
                                        <p:tgtEl>
                                          <p:spTgt spid="1004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2" grpId="0" autoUpdateAnimBg="0"/>
      <p:bldP spid="100363" grpId="0" autoUpdateAnimBg="0"/>
      <p:bldP spid="100364" grpId="0" autoUpdateAnimBg="0"/>
      <p:bldP spid="100365" grpId="0" autoUpdateAnimBg="0"/>
      <p:bldP spid="100366" grpId="0" autoUpdateAnimBg="0"/>
      <p:bldP spid="100402" grpId="0" autoUpdateAnimBg="0"/>
      <p:bldP spid="100403" grpId="0" autoUpdateAnimBg="0"/>
      <p:bldP spid="100407" grpId="0" autoUpdateAnimBg="0"/>
      <p:bldP spid="10040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524001" y="15298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
        <p:nvSpPr>
          <p:cNvPr id="37891" name="Rectangle 3"/>
          <p:cNvSpPr>
            <a:spLocks noChangeArrowheads="1"/>
          </p:cNvSpPr>
          <p:nvPr/>
        </p:nvSpPr>
        <p:spPr bwMode="auto">
          <a:xfrm>
            <a:off x="1524001" y="15298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
        <p:nvSpPr>
          <p:cNvPr id="37892" name="Rectangle 4"/>
          <p:cNvSpPr>
            <a:spLocks noChangeArrowheads="1"/>
          </p:cNvSpPr>
          <p:nvPr/>
        </p:nvSpPr>
        <p:spPr bwMode="auto">
          <a:xfrm>
            <a:off x="1524001" y="15298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
        <p:nvSpPr>
          <p:cNvPr id="37893" name="Rectangle 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
        <p:nvSpPr>
          <p:cNvPr id="149510" name="Rectangle 6"/>
          <p:cNvSpPr>
            <a:spLocks noGrp="1" noChangeArrowheads="1"/>
          </p:cNvSpPr>
          <p:nvPr>
            <p:ph type="title" idx="4294967295"/>
          </p:nvPr>
        </p:nvSpPr>
        <p:spPr>
          <a:xfrm>
            <a:off x="0" y="304800"/>
            <a:ext cx="8229600" cy="1143000"/>
          </a:xfrm>
          <a:prstGeom prst="rect">
            <a:avLst/>
          </a:prstGeom>
        </p:spPr>
        <p:txBody>
          <a:bodyPr/>
          <a:lstStyle/>
          <a:p>
            <a:pPr>
              <a:defRPr/>
            </a:pPr>
            <a:r>
              <a:rPr lang="en-US" b="1" dirty="0">
                <a:solidFill>
                  <a:srgbClr val="FFFF99"/>
                </a:solidFill>
                <a:effectLst>
                  <a:outerShdw blurRad="38100" dist="38100" dir="2700000" algn="tl">
                    <a:srgbClr val="000000"/>
                  </a:outerShdw>
                </a:effectLst>
                <a:latin typeface="+mj-lt"/>
                <a:ea typeface="+mj-ea"/>
                <a:cs typeface="+mj-cs"/>
              </a:rPr>
              <a:t> </a:t>
            </a:r>
          </a:p>
        </p:txBody>
      </p:sp>
      <p:sp>
        <p:nvSpPr>
          <p:cNvPr id="149513" name="Rectangle 9"/>
          <p:cNvSpPr>
            <a:spLocks noGrp="1" noChangeArrowheads="1"/>
          </p:cNvSpPr>
          <p:nvPr>
            <p:ph idx="4294967295"/>
          </p:nvPr>
        </p:nvSpPr>
        <p:spPr>
          <a:xfrm>
            <a:off x="627320" y="1174750"/>
            <a:ext cx="7145079" cy="4419600"/>
          </a:xfrm>
          <a:prstGeom prst="rect">
            <a:avLst/>
          </a:prstGeom>
        </p:spPr>
        <p:txBody>
          <a:bodyPr vert="horz" lIns="90488" tIns="44450" rIns="90488" bIns="44450" rtlCol="0">
            <a:normAutofit fontScale="92500" lnSpcReduction="10000"/>
          </a:bodyPr>
          <a:lstStyle/>
          <a:p>
            <a:pPr>
              <a:lnSpc>
                <a:spcPct val="80000"/>
              </a:lnSpc>
            </a:pPr>
            <a:r>
              <a:rPr lang="en-US" altLang="en-US" b="1" dirty="0">
                <a:effectLst>
                  <a:outerShdw blurRad="38100" dist="38100" dir="2700000" algn="tl">
                    <a:srgbClr val="C0C0C0"/>
                  </a:outerShdw>
                </a:effectLst>
              </a:rPr>
              <a:t>A primitive type of developmental biology in which spatial organization of the cells within the matrix optimizes the utilization of the nutritional resources available</a:t>
            </a:r>
          </a:p>
          <a:p>
            <a:pPr>
              <a:lnSpc>
                <a:spcPct val="80000"/>
              </a:lnSpc>
            </a:pPr>
            <a:r>
              <a:rPr lang="en-US" altLang="en-US" b="1" dirty="0">
                <a:effectLst>
                  <a:outerShdw blurRad="38100" dist="38100" dir="2700000" algn="tl">
                    <a:srgbClr val="C0C0C0"/>
                  </a:outerShdw>
                </a:effectLst>
              </a:rPr>
              <a:t>An immobilized enzyme system in which the milieu and the enzyme activities are constantly changing and evolving to appropriate steady state.</a:t>
            </a:r>
          </a:p>
          <a:p>
            <a:pPr>
              <a:lnSpc>
                <a:spcPct val="80000"/>
              </a:lnSpc>
            </a:pPr>
            <a:r>
              <a:rPr lang="en-US" altLang="en-US" b="1" dirty="0">
                <a:effectLst>
                  <a:outerShdw blurRad="38100" dist="38100" dir="2700000" algn="tl">
                    <a:srgbClr val="C0C0C0"/>
                  </a:outerShdw>
                </a:effectLst>
              </a:rPr>
              <a:t>The steady state can be radically altered by applying physical factors such as </a:t>
            </a:r>
            <a:br>
              <a:rPr lang="en-US" altLang="en-US" b="1" dirty="0">
                <a:effectLst>
                  <a:outerShdw blurRad="38100" dist="38100" dir="2700000" algn="tl">
                    <a:srgbClr val="C0C0C0"/>
                  </a:outerShdw>
                </a:effectLst>
              </a:rPr>
            </a:br>
            <a:r>
              <a:rPr lang="en-US" altLang="en-US" b="1" dirty="0">
                <a:effectLst>
                  <a:outerShdw blurRad="38100" dist="38100" dir="2700000" algn="tl">
                    <a:srgbClr val="C0C0C0"/>
                  </a:outerShdw>
                </a:effectLst>
              </a:rPr>
              <a:t>high sheer.</a:t>
            </a:r>
          </a:p>
          <a:p>
            <a:pPr>
              <a:lnSpc>
                <a:spcPct val="80000"/>
              </a:lnSpc>
            </a:pPr>
            <a:r>
              <a:rPr lang="en-US" altLang="en-US" b="1" dirty="0">
                <a:effectLst>
                  <a:outerShdw blurRad="38100" dist="38100" dir="2700000" algn="tl">
                    <a:srgbClr val="C0C0C0"/>
                  </a:outerShdw>
                </a:effectLst>
              </a:rPr>
              <a:t>Biofilms have four Stages I, II, III, and IV</a:t>
            </a:r>
          </a:p>
          <a:p>
            <a:pPr>
              <a:lnSpc>
                <a:spcPct val="80000"/>
              </a:lnSpc>
            </a:pPr>
            <a:r>
              <a:rPr lang="en-US" altLang="en-US" b="1" dirty="0">
                <a:effectLst>
                  <a:outerShdw blurRad="38100" dist="38100" dir="2700000" algn="tl">
                    <a:srgbClr val="C0C0C0"/>
                  </a:outerShdw>
                </a:effectLst>
              </a:rPr>
              <a:t>FUNGI: cross linking and eDNA</a:t>
            </a:r>
          </a:p>
        </p:txBody>
      </p:sp>
      <p:sp>
        <p:nvSpPr>
          <p:cNvPr id="37896" name="Rectangle 7"/>
          <p:cNvSpPr>
            <a:spLocks noChangeArrowheads="1"/>
          </p:cNvSpPr>
          <p:nvPr/>
        </p:nvSpPr>
        <p:spPr bwMode="auto">
          <a:xfrm>
            <a:off x="2286000" y="46482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lnSpc>
                <a:spcPct val="90000"/>
              </a:lnSpc>
              <a:spcBef>
                <a:spcPct val="20000"/>
              </a:spcBef>
              <a:spcAft>
                <a:spcPct val="0"/>
              </a:spcAft>
              <a:buFontTx/>
              <a:buChar char="•"/>
            </a:pPr>
            <a:endParaRPr lang="en-US" altLang="en-US" sz="4000" b="1">
              <a:solidFill>
                <a:srgbClr val="333399"/>
              </a:solidFill>
              <a:cs typeface="Arial" charset="0"/>
            </a:endParaRPr>
          </a:p>
        </p:txBody>
      </p:sp>
      <p:sp>
        <p:nvSpPr>
          <p:cNvPr id="37897" name="Rectangle 8"/>
          <p:cNvSpPr>
            <a:spLocks noChangeArrowheads="1"/>
          </p:cNvSpPr>
          <p:nvPr/>
        </p:nvSpPr>
        <p:spPr bwMode="auto">
          <a:xfrm>
            <a:off x="2133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4400" b="1" dirty="0">
                <a:solidFill>
                  <a:schemeClr val="accent2"/>
                </a:solidFill>
                <a:cs typeface="Arial" charset="0"/>
              </a:rPr>
              <a:t> Biofilm</a:t>
            </a:r>
          </a:p>
        </p:txBody>
      </p:sp>
      <p:sp>
        <p:nvSpPr>
          <p:cNvPr id="37898" name="Rectangle 10"/>
          <p:cNvSpPr>
            <a:spLocks noChangeArrowheads="1"/>
          </p:cNvSpPr>
          <p:nvPr/>
        </p:nvSpPr>
        <p:spPr bwMode="auto">
          <a:xfrm>
            <a:off x="3553810" y="1174750"/>
            <a:ext cx="3527473" cy="381000"/>
          </a:xfrm>
          <a:prstGeom prst="rect">
            <a:avLst/>
          </a:prstGeom>
          <a:noFill/>
          <a:ln w="63500">
            <a:solidFill>
              <a:srgbClr val="F5430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
        <p:nvSpPr>
          <p:cNvPr id="37899" name="Rectangle 11"/>
          <p:cNvSpPr>
            <a:spLocks noChangeArrowheads="1"/>
          </p:cNvSpPr>
          <p:nvPr/>
        </p:nvSpPr>
        <p:spPr bwMode="auto">
          <a:xfrm>
            <a:off x="2840192" y="4566166"/>
            <a:ext cx="3924128" cy="381000"/>
          </a:xfrm>
          <a:prstGeom prst="rect">
            <a:avLst/>
          </a:prstGeom>
          <a:noFill/>
          <a:ln w="63500">
            <a:solidFill>
              <a:srgbClr val="F5430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
        <p:nvSpPr>
          <p:cNvPr id="37900" name="Rectangle 12"/>
          <p:cNvSpPr>
            <a:spLocks noChangeArrowheads="1"/>
          </p:cNvSpPr>
          <p:nvPr/>
        </p:nvSpPr>
        <p:spPr bwMode="auto">
          <a:xfrm>
            <a:off x="1439430" y="3615559"/>
            <a:ext cx="1891862" cy="381000"/>
          </a:xfrm>
          <a:prstGeom prst="rect">
            <a:avLst/>
          </a:prstGeom>
          <a:noFill/>
          <a:ln w="63500">
            <a:solidFill>
              <a:srgbClr val="F5430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pic>
        <p:nvPicPr>
          <p:cNvPr id="2" name="Picture 1"/>
          <p:cNvPicPr>
            <a:picLocks noChangeAspect="1"/>
          </p:cNvPicPr>
          <p:nvPr/>
        </p:nvPicPr>
        <p:blipFill>
          <a:blip r:embed="rId4"/>
          <a:stretch>
            <a:fillRect/>
          </a:stretch>
        </p:blipFill>
        <p:spPr>
          <a:xfrm>
            <a:off x="7239575" y="3204274"/>
            <a:ext cx="4120738" cy="3104784"/>
          </a:xfrm>
          <a:prstGeom prst="rect">
            <a:avLst/>
          </a:prstGeom>
        </p:spPr>
      </p:pic>
      <p:sp>
        <p:nvSpPr>
          <p:cNvPr id="14" name="Rectangle 11"/>
          <p:cNvSpPr>
            <a:spLocks noChangeArrowheads="1"/>
          </p:cNvSpPr>
          <p:nvPr/>
        </p:nvSpPr>
        <p:spPr bwMode="auto">
          <a:xfrm>
            <a:off x="1329558" y="2381250"/>
            <a:ext cx="4269827" cy="381000"/>
          </a:xfrm>
          <a:prstGeom prst="rect">
            <a:avLst/>
          </a:prstGeom>
          <a:noFill/>
          <a:ln w="63500">
            <a:solidFill>
              <a:srgbClr val="F5430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pic>
        <p:nvPicPr>
          <p:cNvPr id="15" name="Picture 8">
            <a:extLst>
              <a:ext uri="{FF2B5EF4-FFF2-40B4-BE49-F238E27FC236}">
                <a16:creationId xmlns:a16="http://schemas.microsoft.com/office/drawing/2014/main" id="{532C9342-A6FF-4D8E-AE6F-26A1792CF7C9}"/>
              </a:ext>
            </a:extLst>
          </p:cNvPr>
          <p:cNvPicPr>
            <a:picLocks noChangeAspect="1" noChangeArrowheads="1"/>
          </p:cNvPicPr>
          <p:nvPr/>
        </p:nvPicPr>
        <p:blipFill>
          <a:blip r:embed="rId5">
            <a:lum bright="6000" contrast="30000"/>
          </a:blip>
          <a:srcRect/>
          <a:stretch>
            <a:fillRect/>
          </a:stretch>
        </p:blipFill>
        <p:spPr bwMode="auto">
          <a:xfrm>
            <a:off x="8826062" y="1051777"/>
            <a:ext cx="2927430" cy="1996223"/>
          </a:xfrm>
          <a:prstGeom prst="rect">
            <a:avLst/>
          </a:prstGeom>
          <a:noFill/>
          <a:ln w="9525">
            <a:noFill/>
            <a:miter lim="800000"/>
            <a:headEnd/>
            <a:tailEnd/>
          </a:ln>
        </p:spPr>
      </p:pic>
      <p:sp>
        <p:nvSpPr>
          <p:cNvPr id="3" name="TextBox 2">
            <a:extLst>
              <a:ext uri="{FF2B5EF4-FFF2-40B4-BE49-F238E27FC236}">
                <a16:creationId xmlns:a16="http://schemas.microsoft.com/office/drawing/2014/main" id="{851ECCD9-DE82-42B1-9ECE-26563C8BB64C}"/>
              </a:ext>
            </a:extLst>
          </p:cNvPr>
          <p:cNvSpPr txBox="1"/>
          <p:nvPr/>
        </p:nvSpPr>
        <p:spPr>
          <a:xfrm>
            <a:off x="8325293" y="574158"/>
            <a:ext cx="3226781" cy="369332"/>
          </a:xfrm>
          <a:prstGeom prst="rect">
            <a:avLst/>
          </a:prstGeom>
          <a:noFill/>
        </p:spPr>
        <p:txBody>
          <a:bodyPr wrap="none" rtlCol="0">
            <a:spAutoFit/>
          </a:bodyPr>
          <a:lstStyle/>
          <a:p>
            <a:r>
              <a:rPr lang="en-US" dirty="0"/>
              <a:t>LANDSCAPE AND BIOGEOGAPHY</a:t>
            </a:r>
          </a:p>
        </p:txBody>
      </p:sp>
      <p:sp>
        <p:nvSpPr>
          <p:cNvPr id="4" name="TextBox 3">
            <a:extLst>
              <a:ext uri="{FF2B5EF4-FFF2-40B4-BE49-F238E27FC236}">
                <a16:creationId xmlns:a16="http://schemas.microsoft.com/office/drawing/2014/main" id="{AE366B79-AE0B-4805-A760-74AB628A59D2}"/>
              </a:ext>
            </a:extLst>
          </p:cNvPr>
          <p:cNvSpPr txBox="1"/>
          <p:nvPr/>
        </p:nvSpPr>
        <p:spPr>
          <a:xfrm>
            <a:off x="1439430" y="5954233"/>
            <a:ext cx="4917693" cy="369332"/>
          </a:xfrm>
          <a:prstGeom prst="rect">
            <a:avLst/>
          </a:prstGeom>
          <a:noFill/>
        </p:spPr>
        <p:txBody>
          <a:bodyPr wrap="none" rtlCol="0">
            <a:spAutoFit/>
          </a:bodyPr>
          <a:lstStyle/>
          <a:p>
            <a:r>
              <a:rPr lang="en-US" dirty="0"/>
              <a:t>WHY?  PERSISTANCE , RESILANCE AND DIVERSITY  </a:t>
            </a:r>
          </a:p>
        </p:txBody>
      </p:sp>
      <p:sp>
        <p:nvSpPr>
          <p:cNvPr id="18" name="Rectangle 11">
            <a:extLst>
              <a:ext uri="{FF2B5EF4-FFF2-40B4-BE49-F238E27FC236}">
                <a16:creationId xmlns:a16="http://schemas.microsoft.com/office/drawing/2014/main" id="{38C88F5D-82B3-40F8-A90B-211BCD68F8A6}"/>
              </a:ext>
            </a:extLst>
          </p:cNvPr>
          <p:cNvSpPr>
            <a:spLocks noChangeArrowheads="1"/>
          </p:cNvSpPr>
          <p:nvPr/>
        </p:nvSpPr>
        <p:spPr bwMode="auto">
          <a:xfrm>
            <a:off x="2152736" y="5942565"/>
            <a:ext cx="3924128" cy="381000"/>
          </a:xfrm>
          <a:prstGeom prst="rect">
            <a:avLst/>
          </a:prstGeom>
          <a:noFill/>
          <a:ln w="63500">
            <a:solidFill>
              <a:srgbClr val="F5430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cs typeface="Arial" charset="0"/>
            </a:endParaRPr>
          </a:p>
        </p:txBody>
      </p:sp>
    </p:spTree>
    <p:custDataLst>
      <p:tags r:id="rId1"/>
    </p:custDataLst>
    <p:extLst>
      <p:ext uri="{BB962C8B-B14F-4D97-AF65-F5344CB8AC3E}">
        <p14:creationId xmlns:p14="http://schemas.microsoft.com/office/powerpoint/2010/main" val="21873095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5474" y="2141069"/>
            <a:ext cx="7020044" cy="3948774"/>
          </a:xfrm>
          <a:prstGeom prst="rect">
            <a:avLst/>
          </a:prstGeom>
          <a:ln cap="rnd" cmpd="sng">
            <a:solidFill>
              <a:schemeClr val="accent1">
                <a:alpha val="93000"/>
              </a:schemeClr>
            </a:solidFill>
          </a:ln>
          <a:effectLst>
            <a:outerShdw blurRad="292100" dist="139700" dir="2700000" algn="tl" rotWithShape="0">
              <a:srgbClr val="333333">
                <a:alpha val="65000"/>
              </a:srgbClr>
            </a:outerShdw>
          </a:effectLst>
        </p:spPr>
      </p:pic>
      <p:sp>
        <p:nvSpPr>
          <p:cNvPr id="5" name="Rectangle 4"/>
          <p:cNvSpPr/>
          <p:nvPr/>
        </p:nvSpPr>
        <p:spPr>
          <a:xfrm>
            <a:off x="215153" y="264476"/>
            <a:ext cx="11846859" cy="1785104"/>
          </a:xfrm>
          <a:prstGeom prst="rect">
            <a:avLst/>
          </a:prstGeom>
        </p:spPr>
        <p:txBody>
          <a:bodyPr wrap="square">
            <a:spAutoFit/>
          </a:bodyPr>
          <a:lstStyle/>
          <a:p>
            <a:pPr algn="ctr"/>
            <a:r>
              <a:rPr lang="en-US" sz="5400" dirty="0">
                <a:effectLst>
                  <a:glow rad="101600">
                    <a:schemeClr val="accent5">
                      <a:satMod val="175000"/>
                      <a:alpha val="40000"/>
                    </a:schemeClr>
                  </a:glow>
                  <a:outerShdw blurRad="38100" dist="38100" dir="2700000" algn="tl">
                    <a:srgbClr val="000000">
                      <a:alpha val="43137"/>
                    </a:srgbClr>
                  </a:outerShdw>
                </a:effectLst>
              </a:rPr>
              <a:t>The Mycobiome: Missing</a:t>
            </a:r>
          </a:p>
          <a:p>
            <a:endParaRPr lang="en-US" sz="800" dirty="0"/>
          </a:p>
          <a:p>
            <a:pPr algn="ctr"/>
            <a:r>
              <a:rPr lang="en-US" sz="2400" dirty="0"/>
              <a:t>The largely overlooked resident fungal community plays a critical role in human health and disease. Ref. </a:t>
            </a:r>
            <a:r>
              <a:rPr lang="en-US" sz="2400" dirty="0" err="1"/>
              <a:t>Ghammoun</a:t>
            </a:r>
            <a:endParaRPr lang="en-US" sz="2400" dirty="0"/>
          </a:p>
        </p:txBody>
      </p:sp>
      <p:pic>
        <p:nvPicPr>
          <p:cNvPr id="2" name="Picture 1"/>
          <p:cNvPicPr>
            <a:picLocks noChangeAspect="1"/>
          </p:cNvPicPr>
          <p:nvPr/>
        </p:nvPicPr>
        <p:blipFill>
          <a:blip r:embed="rId3"/>
          <a:stretch>
            <a:fillRect/>
          </a:stretch>
        </p:blipFill>
        <p:spPr>
          <a:xfrm>
            <a:off x="8489708" y="1640264"/>
            <a:ext cx="2934164" cy="4541068"/>
          </a:xfrm>
          <a:prstGeom prst="rect">
            <a:avLst/>
          </a:prstGeom>
        </p:spPr>
      </p:pic>
    </p:spTree>
    <p:extLst>
      <p:ext uri="{BB962C8B-B14F-4D97-AF65-F5344CB8AC3E}">
        <p14:creationId xmlns:p14="http://schemas.microsoft.com/office/powerpoint/2010/main" val="283582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485" y="179319"/>
            <a:ext cx="3932237" cy="1600200"/>
          </a:xfrm>
        </p:spPr>
        <p:txBody>
          <a:bodyPr>
            <a:normAutofit/>
          </a:bodyPr>
          <a:lstStyle/>
          <a:p>
            <a:r>
              <a:rPr lang="en-US" b="1" dirty="0">
                <a:effectLst>
                  <a:outerShdw blurRad="38100" dist="38100" dir="2700000" algn="tl">
                    <a:srgbClr val="000000">
                      <a:alpha val="43137"/>
                    </a:srgbClr>
                  </a:outerShdw>
                </a:effectLst>
              </a:rPr>
              <a:t>III.  “HOW” DO BENEFICAL MICROBES WORK</a:t>
            </a:r>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rot="5400000">
            <a:off x="6525344" y="828607"/>
            <a:ext cx="6172200" cy="4873625"/>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658485" y="1779519"/>
            <a:ext cx="3932237" cy="2207172"/>
          </a:xfrm>
        </p:spPr>
        <p:txBody>
          <a:bodyPr>
            <a:normAutofit/>
          </a:bodyPr>
          <a:lstStyle/>
          <a:p>
            <a:pPr marL="285750" indent="-285750">
              <a:buFont typeface="Arial" panose="020B0604020202020204" pitchFamily="34" charset="0"/>
              <a:buChar char="•"/>
            </a:pPr>
            <a:r>
              <a:rPr lang="en-US" sz="2000" dirty="0"/>
              <a:t>The Quad:  4 Distinct Pathways </a:t>
            </a:r>
          </a:p>
          <a:p>
            <a:pPr marL="285750" indent="-285750">
              <a:buFont typeface="Arial" panose="020B0604020202020204" pitchFamily="34" charset="0"/>
              <a:buChar char="•"/>
            </a:pPr>
            <a:r>
              <a:rPr lang="en-US" sz="2000" dirty="0"/>
              <a:t>The “Axial” Connections: GUT, Skin and Vaginal</a:t>
            </a:r>
          </a:p>
          <a:p>
            <a:pPr marL="285750" indent="-285750">
              <a:buFont typeface="Arial" panose="020B0604020202020204" pitchFamily="34" charset="0"/>
              <a:buChar char="•"/>
            </a:pPr>
            <a:r>
              <a:rPr lang="en-US" sz="2000" dirty="0"/>
              <a:t>Mechanisms:  Ying/Yang Hypothesis</a:t>
            </a:r>
          </a:p>
          <a:p>
            <a:pPr marL="285750" indent="-285750">
              <a:buFont typeface="Arial" panose="020B0604020202020204" pitchFamily="34" charset="0"/>
              <a:buChar char="•"/>
            </a:pPr>
            <a:endParaRPr lang="en-US" sz="2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278" y="2788923"/>
            <a:ext cx="4750130" cy="356259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C68A551-82C9-43E3-ACF1-7BAF892A14E4}"/>
              </a:ext>
            </a:extLst>
          </p:cNvPr>
          <p:cNvSpPr txBox="1"/>
          <p:nvPr/>
        </p:nvSpPr>
        <p:spPr>
          <a:xfrm>
            <a:off x="1084521" y="4380614"/>
            <a:ext cx="2140779" cy="923330"/>
          </a:xfrm>
          <a:prstGeom prst="rect">
            <a:avLst/>
          </a:prstGeom>
          <a:noFill/>
        </p:spPr>
        <p:txBody>
          <a:bodyPr wrap="none" rtlCol="0">
            <a:spAutoFit/>
          </a:bodyPr>
          <a:lstStyle/>
          <a:p>
            <a:r>
              <a:rPr lang="en-US" dirty="0"/>
              <a:t>SMUGGLERS NOTCH </a:t>
            </a:r>
          </a:p>
          <a:p>
            <a:r>
              <a:rPr lang="en-US" dirty="0"/>
              <a:t>SKI AREA</a:t>
            </a:r>
          </a:p>
          <a:p>
            <a:r>
              <a:rPr lang="en-US" dirty="0"/>
              <a:t>VERMONT</a:t>
            </a:r>
          </a:p>
        </p:txBody>
      </p:sp>
    </p:spTree>
    <p:extLst>
      <p:ext uri="{BB962C8B-B14F-4D97-AF65-F5344CB8AC3E}">
        <p14:creationId xmlns:p14="http://schemas.microsoft.com/office/powerpoint/2010/main" val="303979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effectLst>
                <a:outerShdw blurRad="38100" dist="38100" dir="2700000" algn="tl">
                  <a:srgbClr val="000000">
                    <a:alpha val="43137"/>
                  </a:srgbClr>
                </a:outerShdw>
              </a:effectLst>
            </a:endParaRPr>
          </a:p>
        </p:txBody>
      </p:sp>
      <p:pic>
        <p:nvPicPr>
          <p:cNvPr id="2050" name="Picture 2" descr="C:\Users\vllewis\Desktop\John\co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079" y="2168526"/>
            <a:ext cx="4968974" cy="356552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vllewis\Desktop\John\signal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853" y="2605153"/>
            <a:ext cx="2257426" cy="25018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1600200"/>
            <a:ext cx="7589874" cy="369332"/>
          </a:xfrm>
          <a:prstGeom prst="rect">
            <a:avLst/>
          </a:prstGeom>
          <a:noFill/>
        </p:spPr>
        <p:txBody>
          <a:bodyPr wrap="square" rtlCol="0">
            <a:spAutoFit/>
          </a:bodyPr>
          <a:lstStyle/>
          <a:p>
            <a:pPr algn="ctr"/>
            <a:r>
              <a:rPr lang="en-US" dirty="0"/>
              <a:t>Modulatory Dendritic Regulation</a:t>
            </a:r>
          </a:p>
        </p:txBody>
      </p:sp>
      <p:sp>
        <p:nvSpPr>
          <p:cNvPr id="4" name="Rectangle 3"/>
          <p:cNvSpPr/>
          <p:nvPr/>
        </p:nvSpPr>
        <p:spPr>
          <a:xfrm>
            <a:off x="4714939" y="421759"/>
            <a:ext cx="5352234" cy="707886"/>
          </a:xfrm>
          <a:prstGeom prst="rect">
            <a:avLst/>
          </a:prstGeom>
        </p:spPr>
        <p:txBody>
          <a:bodyPr wrap="none">
            <a:spAutoFit/>
          </a:bodyPr>
          <a:lstStyle/>
          <a:p>
            <a:r>
              <a:rPr lang="en-US" sz="4000" dirty="0">
                <a:effectLst>
                  <a:outerShdw blurRad="38100" dist="38100" dir="2700000" algn="tl">
                    <a:srgbClr val="000000">
                      <a:alpha val="43137"/>
                    </a:srgbClr>
                  </a:outerShdw>
                </a:effectLst>
              </a:rPr>
              <a:t>Rethinking Our Thoughts</a:t>
            </a:r>
          </a:p>
        </p:txBody>
      </p:sp>
      <p:pic>
        <p:nvPicPr>
          <p:cNvPr id="7" name="Picture 6">
            <a:extLst>
              <a:ext uri="{FF2B5EF4-FFF2-40B4-BE49-F238E27FC236}">
                <a16:creationId xmlns:a16="http://schemas.microsoft.com/office/drawing/2014/main" id="{61682EEE-E07B-4D65-925D-CB605374C6C8}"/>
              </a:ext>
            </a:extLst>
          </p:cNvPr>
          <p:cNvPicPr>
            <a:picLocks noChangeAspect="1"/>
          </p:cNvPicPr>
          <p:nvPr/>
        </p:nvPicPr>
        <p:blipFill>
          <a:blip r:embed="rId4" cstate="print"/>
          <a:stretch>
            <a:fillRect/>
          </a:stretch>
        </p:blipFill>
        <p:spPr>
          <a:xfrm>
            <a:off x="2314724" y="1118728"/>
            <a:ext cx="2301581" cy="4860585"/>
          </a:xfrm>
          <a:prstGeom prst="rect">
            <a:avLst/>
          </a:prstGeom>
        </p:spPr>
      </p:pic>
      <p:sp>
        <p:nvSpPr>
          <p:cNvPr id="8" name="Oval 7">
            <a:extLst>
              <a:ext uri="{FF2B5EF4-FFF2-40B4-BE49-F238E27FC236}">
                <a16:creationId xmlns:a16="http://schemas.microsoft.com/office/drawing/2014/main" id="{234F12A5-FC5E-4123-8A02-5835AC09219A}"/>
              </a:ext>
            </a:extLst>
          </p:cNvPr>
          <p:cNvSpPr/>
          <p:nvPr/>
        </p:nvSpPr>
        <p:spPr>
          <a:xfrm>
            <a:off x="3677721" y="737104"/>
            <a:ext cx="1220151" cy="1114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Oral</a:t>
            </a:r>
          </a:p>
        </p:txBody>
      </p:sp>
      <p:sp>
        <p:nvSpPr>
          <p:cNvPr id="9" name="Oval 8">
            <a:extLst>
              <a:ext uri="{FF2B5EF4-FFF2-40B4-BE49-F238E27FC236}">
                <a16:creationId xmlns:a16="http://schemas.microsoft.com/office/drawing/2014/main" id="{4894597F-E8C2-4241-977F-3B4983540A86}"/>
              </a:ext>
            </a:extLst>
          </p:cNvPr>
          <p:cNvSpPr/>
          <p:nvPr/>
        </p:nvSpPr>
        <p:spPr>
          <a:xfrm>
            <a:off x="1637414" y="3753293"/>
            <a:ext cx="1102169" cy="881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Gen</a:t>
            </a:r>
          </a:p>
        </p:txBody>
      </p:sp>
      <p:sp>
        <p:nvSpPr>
          <p:cNvPr id="10" name="Oval 9">
            <a:extLst>
              <a:ext uri="{FF2B5EF4-FFF2-40B4-BE49-F238E27FC236}">
                <a16:creationId xmlns:a16="http://schemas.microsoft.com/office/drawing/2014/main" id="{22630366-726E-4375-BE7D-E794C79D28F1}"/>
              </a:ext>
            </a:extLst>
          </p:cNvPr>
          <p:cNvSpPr/>
          <p:nvPr/>
        </p:nvSpPr>
        <p:spPr>
          <a:xfrm>
            <a:off x="3522352" y="2737366"/>
            <a:ext cx="1530887" cy="1626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GUT</a:t>
            </a:r>
          </a:p>
        </p:txBody>
      </p:sp>
      <p:sp>
        <p:nvSpPr>
          <p:cNvPr id="11" name="Oval 10">
            <a:extLst>
              <a:ext uri="{FF2B5EF4-FFF2-40B4-BE49-F238E27FC236}">
                <a16:creationId xmlns:a16="http://schemas.microsoft.com/office/drawing/2014/main" id="{8720AC8E-A238-46D8-A640-59B421389850}"/>
              </a:ext>
            </a:extLst>
          </p:cNvPr>
          <p:cNvSpPr/>
          <p:nvPr/>
        </p:nvSpPr>
        <p:spPr>
          <a:xfrm>
            <a:off x="1637414" y="1851254"/>
            <a:ext cx="1102169" cy="886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Skin</a:t>
            </a:r>
          </a:p>
        </p:txBody>
      </p:sp>
    </p:spTree>
    <p:extLst>
      <p:ext uri="{BB962C8B-B14F-4D97-AF65-F5344CB8AC3E}">
        <p14:creationId xmlns:p14="http://schemas.microsoft.com/office/powerpoint/2010/main" val="1539700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317172" y="2847109"/>
            <a:ext cx="7377545" cy="83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99462" y="1198179"/>
            <a:ext cx="0" cy="439213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20089" y="341139"/>
            <a:ext cx="8219558"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rPr>
              <a:t>Distinct Signaling Pathways: the Quad</a:t>
            </a:r>
          </a:p>
        </p:txBody>
      </p:sp>
      <p:sp>
        <p:nvSpPr>
          <p:cNvPr id="10" name="TextBox 9"/>
          <p:cNvSpPr txBox="1"/>
          <p:nvPr/>
        </p:nvSpPr>
        <p:spPr>
          <a:xfrm>
            <a:off x="2317172" y="4841611"/>
            <a:ext cx="8489920"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The microbiota  may mimic the activity of enzymes</a:t>
            </a:r>
          </a:p>
        </p:txBody>
      </p:sp>
      <p:sp>
        <p:nvSpPr>
          <p:cNvPr id="11" name="TextBox 10"/>
          <p:cNvSpPr txBox="1"/>
          <p:nvPr/>
        </p:nvSpPr>
        <p:spPr>
          <a:xfrm>
            <a:off x="2073349" y="1418357"/>
            <a:ext cx="3636334" cy="1483734"/>
          </a:xfrm>
          <a:prstGeom prst="rect">
            <a:avLst/>
          </a:prstGeom>
          <a:noFill/>
        </p:spPr>
        <p:txBody>
          <a:bodyPr wrap="square" rtlCol="0">
            <a:spAutoFit/>
          </a:bodyPr>
          <a:lstStyle/>
          <a:p>
            <a:pPr marL="342900" indent="-342900">
              <a:buAutoNum type="alphaUcPeriod"/>
            </a:pPr>
            <a:r>
              <a:rPr lang="en-US" b="1" dirty="0">
                <a:effectLst>
                  <a:outerShdw blurRad="38100" dist="38100" dir="2700000" algn="tl">
                    <a:srgbClr val="000000">
                      <a:alpha val="43137"/>
                    </a:srgbClr>
                  </a:outerShdw>
                </a:effectLst>
              </a:rPr>
              <a:t>Direct Signals (Chemistry)</a:t>
            </a:r>
          </a:p>
          <a:p>
            <a:pPr lvl="1"/>
            <a:r>
              <a:rPr lang="en-US" dirty="0"/>
              <a:t>Bacterial-derived bi-products </a:t>
            </a:r>
          </a:p>
          <a:p>
            <a:pPr lvl="1"/>
            <a:r>
              <a:rPr lang="en-US" dirty="0"/>
              <a:t>interact with molecular </a:t>
            </a:r>
          </a:p>
          <a:p>
            <a:pPr lvl="1"/>
            <a:r>
              <a:rPr lang="en-US" dirty="0"/>
              <a:t>species and drive equation </a:t>
            </a:r>
          </a:p>
          <a:p>
            <a:pPr lvl="1"/>
            <a:endParaRPr lang="en-US" dirty="0"/>
          </a:p>
        </p:txBody>
      </p:sp>
      <p:sp>
        <p:nvSpPr>
          <p:cNvPr id="12" name="TextBox 11"/>
          <p:cNvSpPr txBox="1"/>
          <p:nvPr/>
        </p:nvSpPr>
        <p:spPr>
          <a:xfrm>
            <a:off x="7205675" y="1624901"/>
            <a:ext cx="3782290" cy="120032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B.  Metabolic Signals (</a:t>
            </a:r>
            <a:r>
              <a:rPr lang="en-US" b="1" dirty="0" err="1">
                <a:effectLst>
                  <a:outerShdw blurRad="38100" dist="38100" dir="2700000" algn="tl">
                    <a:srgbClr val="000000">
                      <a:alpha val="43137"/>
                    </a:srgbClr>
                  </a:outerShdw>
                </a:effectLst>
              </a:rPr>
              <a:t>Bidirectiional</a:t>
            </a:r>
            <a:r>
              <a:rPr lang="en-US" b="1" dirty="0">
                <a:effectLst>
                  <a:outerShdw blurRad="38100" dist="38100" dir="2700000" algn="tl">
                    <a:srgbClr val="000000">
                      <a:alpha val="43137"/>
                    </a:srgbClr>
                  </a:outerShdw>
                </a:effectLst>
              </a:rPr>
              <a:t>)</a:t>
            </a:r>
          </a:p>
          <a:p>
            <a:pPr lvl="1"/>
            <a:r>
              <a:rPr lang="en-US" dirty="0"/>
              <a:t>Metformin  impacts which folate metabolism which increases Methionine </a:t>
            </a:r>
          </a:p>
        </p:txBody>
      </p:sp>
      <p:sp>
        <p:nvSpPr>
          <p:cNvPr id="13" name="TextBox 12"/>
          <p:cNvSpPr txBox="1"/>
          <p:nvPr/>
        </p:nvSpPr>
        <p:spPr>
          <a:xfrm>
            <a:off x="2169042" y="3405284"/>
            <a:ext cx="3782523" cy="120032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D.  Axenic Conditions </a:t>
            </a:r>
          </a:p>
          <a:p>
            <a:pPr lvl="1"/>
            <a:r>
              <a:rPr lang="en-US" dirty="0"/>
              <a:t>Different bacterial species </a:t>
            </a:r>
          </a:p>
          <a:p>
            <a:pPr lvl="1"/>
            <a:r>
              <a:rPr lang="en-US" dirty="0"/>
              <a:t>elicit specific transcriptional </a:t>
            </a:r>
          </a:p>
          <a:p>
            <a:pPr lvl="1"/>
            <a:r>
              <a:rPr lang="en-US" dirty="0"/>
              <a:t>responses</a:t>
            </a:r>
          </a:p>
        </p:txBody>
      </p:sp>
      <p:sp>
        <p:nvSpPr>
          <p:cNvPr id="14" name="TextBox 13"/>
          <p:cNvSpPr txBox="1"/>
          <p:nvPr/>
        </p:nvSpPr>
        <p:spPr>
          <a:xfrm>
            <a:off x="7193738" y="3405284"/>
            <a:ext cx="3531476" cy="120032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  Species-specific signals</a:t>
            </a:r>
          </a:p>
          <a:p>
            <a:pPr lvl="1"/>
            <a:r>
              <a:rPr lang="en-US" dirty="0"/>
              <a:t>Low nutrient conditions drive community interaction and specific communicators' </a:t>
            </a:r>
          </a:p>
        </p:txBody>
      </p:sp>
      <p:pic>
        <p:nvPicPr>
          <p:cNvPr id="15" name="Picture 14"/>
          <p:cNvPicPr>
            <a:picLocks noChangeAspect="1"/>
          </p:cNvPicPr>
          <p:nvPr/>
        </p:nvPicPr>
        <p:blipFill>
          <a:blip r:embed="rId2"/>
          <a:stretch>
            <a:fillRect/>
          </a:stretch>
        </p:blipFill>
        <p:spPr>
          <a:xfrm>
            <a:off x="4993247" y="1922791"/>
            <a:ext cx="2212428" cy="2942906"/>
          </a:xfrm>
          <a:prstGeom prst="rect">
            <a:avLst/>
          </a:prstGeom>
        </p:spPr>
      </p:pic>
      <p:sp>
        <p:nvSpPr>
          <p:cNvPr id="16" name="TextBox 15"/>
          <p:cNvSpPr txBox="1"/>
          <p:nvPr/>
        </p:nvSpPr>
        <p:spPr>
          <a:xfrm>
            <a:off x="5260667" y="2560904"/>
            <a:ext cx="571375" cy="369332"/>
          </a:xfrm>
          <a:prstGeom prst="rect">
            <a:avLst/>
          </a:prstGeom>
          <a:noFill/>
        </p:spPr>
        <p:txBody>
          <a:bodyPr wrap="none" rtlCol="0">
            <a:spAutoFit/>
          </a:bodyPr>
          <a:lstStyle/>
          <a:p>
            <a:r>
              <a:rPr lang="en-US" dirty="0">
                <a:solidFill>
                  <a:schemeClr val="bg1"/>
                </a:solidFill>
              </a:rPr>
              <a:t>Diet</a:t>
            </a:r>
          </a:p>
        </p:txBody>
      </p:sp>
      <p:sp>
        <p:nvSpPr>
          <p:cNvPr id="17" name="TextBox 16"/>
          <p:cNvSpPr txBox="1"/>
          <p:nvPr/>
        </p:nvSpPr>
        <p:spPr>
          <a:xfrm>
            <a:off x="5990034" y="3002135"/>
            <a:ext cx="1039067" cy="369332"/>
          </a:xfrm>
          <a:prstGeom prst="rect">
            <a:avLst/>
          </a:prstGeom>
          <a:noFill/>
        </p:spPr>
        <p:txBody>
          <a:bodyPr wrap="none" rtlCol="0">
            <a:spAutoFit/>
          </a:bodyPr>
          <a:lstStyle/>
          <a:p>
            <a:r>
              <a:rPr lang="en-US" dirty="0"/>
              <a:t>Nutrition</a:t>
            </a:r>
          </a:p>
        </p:txBody>
      </p:sp>
      <p:sp>
        <p:nvSpPr>
          <p:cNvPr id="2" name="TextBox 1">
            <a:extLst>
              <a:ext uri="{FF2B5EF4-FFF2-40B4-BE49-F238E27FC236}">
                <a16:creationId xmlns:a16="http://schemas.microsoft.com/office/drawing/2014/main" id="{0D38D3D3-5494-44FC-BB31-814A4A1C5E47}"/>
              </a:ext>
            </a:extLst>
          </p:cNvPr>
          <p:cNvSpPr txBox="1"/>
          <p:nvPr/>
        </p:nvSpPr>
        <p:spPr>
          <a:xfrm>
            <a:off x="2849526" y="5805377"/>
            <a:ext cx="4405245" cy="369332"/>
          </a:xfrm>
          <a:prstGeom prst="rect">
            <a:avLst/>
          </a:prstGeom>
          <a:noFill/>
        </p:spPr>
        <p:txBody>
          <a:bodyPr wrap="none" rtlCol="0">
            <a:spAutoFit/>
          </a:bodyPr>
          <a:lstStyle/>
          <a:p>
            <a:r>
              <a:rPr lang="en-US" dirty="0"/>
              <a:t>Ref: </a:t>
            </a:r>
            <a:r>
              <a:rPr lang="en-US" dirty="0" err="1"/>
              <a:t>Heintz</a:t>
            </a:r>
            <a:r>
              <a:rPr lang="en-US" dirty="0"/>
              <a:t>, C. and W. </a:t>
            </a:r>
            <a:r>
              <a:rPr lang="en-US" dirty="0" err="1"/>
              <a:t>Mair</a:t>
            </a:r>
            <a:r>
              <a:rPr lang="en-US" dirty="0"/>
              <a:t>. Cell. Jan 30, 2014</a:t>
            </a:r>
          </a:p>
        </p:txBody>
      </p:sp>
    </p:spTree>
    <p:extLst>
      <p:ext uri="{BB962C8B-B14F-4D97-AF65-F5344CB8AC3E}">
        <p14:creationId xmlns:p14="http://schemas.microsoft.com/office/powerpoint/2010/main" val="177481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3005667" y="558801"/>
            <a:ext cx="6171982" cy="493720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149199">
            <a:off x="2018733" y="2080962"/>
            <a:ext cx="3573414" cy="1107996"/>
          </a:xfrm>
          <a:prstGeom prst="rect">
            <a:avLst/>
          </a:prstGeom>
          <a:noFill/>
        </p:spPr>
        <p:txBody>
          <a:bodyPr wrap="none" rtlCol="0">
            <a:spAutoFit/>
          </a:bodyPr>
          <a:lstStyle/>
          <a:p>
            <a:r>
              <a:rPr lang="en-US" sz="6600" dirty="0">
                <a:solidFill>
                  <a:srgbClr val="0CB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Medicine</a:t>
            </a:r>
          </a:p>
        </p:txBody>
      </p:sp>
      <p:sp>
        <p:nvSpPr>
          <p:cNvPr id="6" name="TextBox 5"/>
          <p:cNvSpPr txBox="1"/>
          <p:nvPr/>
        </p:nvSpPr>
        <p:spPr>
          <a:xfrm rot="3546212">
            <a:off x="6419434" y="2080962"/>
            <a:ext cx="3855543" cy="1107996"/>
          </a:xfrm>
          <a:prstGeom prst="rect">
            <a:avLst/>
          </a:prstGeom>
          <a:noFill/>
        </p:spPr>
        <p:txBody>
          <a:bodyPr wrap="none" rtlCol="0">
            <a:spAutoFit/>
          </a:bodyPr>
          <a:lstStyle/>
          <a:p>
            <a:r>
              <a:rPr lang="en-US" sz="6600" b="1" dirty="0">
                <a:solidFill>
                  <a:srgbClr val="C8A2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Dentistry</a:t>
            </a:r>
          </a:p>
        </p:txBody>
      </p:sp>
      <p:sp>
        <p:nvSpPr>
          <p:cNvPr id="7" name="TextBox 6"/>
          <p:cNvSpPr txBox="1"/>
          <p:nvPr/>
        </p:nvSpPr>
        <p:spPr>
          <a:xfrm>
            <a:off x="1967023" y="5295269"/>
            <a:ext cx="11408734" cy="1107996"/>
          </a:xfrm>
          <a:prstGeom prst="rect">
            <a:avLst/>
          </a:prstGeom>
          <a:noFill/>
        </p:spPr>
        <p:txBody>
          <a:bodyPr wrap="square" rtlCol="0">
            <a:spAutoFit/>
          </a:bodyPr>
          <a:lstStyle/>
          <a:p>
            <a:r>
              <a:rPr lang="en-US" sz="66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Clinical Microbiologist</a:t>
            </a:r>
          </a:p>
        </p:txBody>
      </p:sp>
      <p:sp>
        <p:nvSpPr>
          <p:cNvPr id="8" name="TextBox 7"/>
          <p:cNvSpPr txBox="1"/>
          <p:nvPr/>
        </p:nvSpPr>
        <p:spPr>
          <a:xfrm>
            <a:off x="4798574" y="2140565"/>
            <a:ext cx="3405880" cy="1446550"/>
          </a:xfrm>
          <a:prstGeom prst="rect">
            <a:avLst/>
          </a:prstGeom>
          <a:noFill/>
        </p:spPr>
        <p:txBody>
          <a:bodyPr wrap="square" rtlCol="0">
            <a:spAutoFit/>
          </a:bodyPr>
          <a:lstStyle/>
          <a:p>
            <a:r>
              <a:rPr lang="en-US" sz="8800" b="1" dirty="0">
                <a:solidFill>
                  <a:srgbClr val="FFD7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 </a:t>
            </a:r>
            <a:r>
              <a:rPr lang="en-US" sz="8800" b="1" dirty="0" err="1">
                <a:solidFill>
                  <a:srgbClr val="FFD7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yr</a:t>
            </a:r>
            <a:endParaRPr lang="en-US" sz="8800" b="1" dirty="0">
              <a:solidFill>
                <a:srgbClr val="FFD7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3795823" y="4104168"/>
            <a:ext cx="6901590" cy="2123658"/>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a:t>
            </a:r>
          </a:p>
          <a:p>
            <a:endParaRPr lang="en-US"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1295400" y="1685925"/>
            <a:ext cx="2420086" cy="1477328"/>
          </a:xfrm>
          <a:prstGeom prst="rect">
            <a:avLst/>
          </a:prstGeom>
          <a:noFill/>
        </p:spPr>
        <p:txBody>
          <a:bodyPr wrap="none" rtlCol="0">
            <a:spAutoFit/>
          </a:bodyPr>
          <a:lstStyle/>
          <a:p>
            <a:r>
              <a:rPr lang="en-US" dirty="0"/>
              <a:t>CLINICAL MICRBIOLOGY</a:t>
            </a:r>
          </a:p>
          <a:p>
            <a:r>
              <a:rPr lang="en-US" dirty="0"/>
              <a:t>LABORATORY DIRECTOR</a:t>
            </a:r>
          </a:p>
          <a:p>
            <a:r>
              <a:rPr lang="en-US" dirty="0"/>
              <a:t>PATHOLOGY 1969</a:t>
            </a:r>
          </a:p>
          <a:p>
            <a:r>
              <a:rPr lang="en-US" dirty="0"/>
              <a:t>WVU, SOM</a:t>
            </a:r>
          </a:p>
          <a:p>
            <a:r>
              <a:rPr lang="en-US" dirty="0"/>
              <a:t>Professor</a:t>
            </a:r>
          </a:p>
        </p:txBody>
      </p:sp>
      <p:sp>
        <p:nvSpPr>
          <p:cNvPr id="3" name="TextBox 2"/>
          <p:cNvSpPr txBox="1"/>
          <p:nvPr/>
        </p:nvSpPr>
        <p:spPr>
          <a:xfrm>
            <a:off x="8848726" y="1790299"/>
            <a:ext cx="2613292" cy="2031325"/>
          </a:xfrm>
          <a:prstGeom prst="rect">
            <a:avLst/>
          </a:prstGeom>
          <a:noFill/>
        </p:spPr>
        <p:txBody>
          <a:bodyPr wrap="square" rtlCol="0">
            <a:spAutoFit/>
          </a:bodyPr>
          <a:lstStyle/>
          <a:p>
            <a:r>
              <a:rPr lang="en-US" dirty="0"/>
              <a:t>MOUNTAIN STATE</a:t>
            </a:r>
          </a:p>
          <a:p>
            <a:r>
              <a:rPr lang="en-US" dirty="0"/>
              <a:t>ORAL FACIAL DENTAL MICROBIOOGY LABORATOY</a:t>
            </a:r>
          </a:p>
          <a:p>
            <a:r>
              <a:rPr lang="en-US" dirty="0"/>
              <a:t>WVU, </a:t>
            </a:r>
          </a:p>
          <a:p>
            <a:r>
              <a:rPr lang="en-US" dirty="0"/>
              <a:t>SOD Clinical Professor 1990</a:t>
            </a:r>
          </a:p>
        </p:txBody>
      </p:sp>
    </p:spTree>
    <p:extLst>
      <p:ext uri="{BB962C8B-B14F-4D97-AF65-F5344CB8AC3E}">
        <p14:creationId xmlns:p14="http://schemas.microsoft.com/office/powerpoint/2010/main" val="2054657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59052" y="222933"/>
            <a:ext cx="7999982" cy="5998930"/>
          </a:xfrm>
          <a:prstGeom prst="rect">
            <a:avLst/>
          </a:prstGeom>
          <a:noFill/>
          <a:ln w="9525">
            <a:noFill/>
            <a:miter lim="800000"/>
            <a:headEnd/>
            <a:tailEnd/>
          </a:ln>
        </p:spPr>
      </p:pic>
    </p:spTree>
    <p:extLst>
      <p:ext uri="{BB962C8B-B14F-4D97-AF65-F5344CB8AC3E}">
        <p14:creationId xmlns:p14="http://schemas.microsoft.com/office/powerpoint/2010/main" val="749992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57" t="353" r="537"/>
          <a:stretch/>
        </p:blipFill>
        <p:spPr>
          <a:xfrm>
            <a:off x="882865" y="354724"/>
            <a:ext cx="4461642" cy="5901439"/>
          </a:xfrm>
          <a:prstGeom prst="rect">
            <a:avLst/>
          </a:prstGeom>
        </p:spPr>
      </p:pic>
      <p:sp>
        <p:nvSpPr>
          <p:cNvPr id="6" name="Rectangle 5"/>
          <p:cNvSpPr/>
          <p:nvPr/>
        </p:nvSpPr>
        <p:spPr>
          <a:xfrm>
            <a:off x="10114884" y="2645913"/>
            <a:ext cx="1774140" cy="400110"/>
          </a:xfrm>
          <a:prstGeom prst="rect">
            <a:avLst/>
          </a:prstGeom>
        </p:spPr>
        <p:txBody>
          <a:bodyPr wrap="none">
            <a:spAutoFit/>
          </a:bodyPr>
          <a:lstStyle/>
          <a:p>
            <a:r>
              <a:rPr lang="en-US" sz="2000" dirty="0" err="1"/>
              <a:t>Mahin</a:t>
            </a:r>
            <a:r>
              <a:rPr lang="en-US" sz="2000" dirty="0"/>
              <a:t> Khatami</a:t>
            </a:r>
          </a:p>
        </p:txBody>
      </p:sp>
      <p:sp>
        <p:nvSpPr>
          <p:cNvPr id="7" name="Rectangle 6"/>
          <p:cNvSpPr/>
          <p:nvPr/>
        </p:nvSpPr>
        <p:spPr>
          <a:xfrm>
            <a:off x="7536355" y="910412"/>
            <a:ext cx="4572000" cy="1938992"/>
          </a:xfrm>
          <a:prstGeom prst="rect">
            <a:avLst/>
          </a:prstGeom>
        </p:spPr>
        <p:txBody>
          <a:bodyPr>
            <a:spAutoFit/>
          </a:bodyPr>
          <a:lstStyle/>
          <a:p>
            <a:r>
              <a:rPr lang="en-US" sz="2000" b="1" dirty="0">
                <a:effectLst>
                  <a:outerShdw blurRad="38100" dist="38100" dir="2700000" algn="tl">
                    <a:srgbClr val="000000">
                      <a:alpha val="43137"/>
                    </a:srgbClr>
                  </a:outerShdw>
                </a:effectLst>
              </a:rPr>
              <a:t>Chronic Inflammation: Synergistic Interactions of Recruiting Macrophages (TAMs) and Eosinophils (Eos) with Host Mast Cells (MCs) and Tumorigenesis in CALTs. M-CSF, Suitable Biomarker for Cancer Diagnosis!</a:t>
            </a:r>
          </a:p>
        </p:txBody>
      </p:sp>
      <p:sp>
        <p:nvSpPr>
          <p:cNvPr id="9" name="Rectangle 8"/>
          <p:cNvSpPr/>
          <p:nvPr/>
        </p:nvSpPr>
        <p:spPr>
          <a:xfrm>
            <a:off x="8223982" y="3252441"/>
            <a:ext cx="3781805" cy="307777"/>
          </a:xfrm>
          <a:prstGeom prst="rect">
            <a:avLst/>
          </a:prstGeom>
        </p:spPr>
        <p:txBody>
          <a:bodyPr wrap="none">
            <a:spAutoFit/>
          </a:bodyPr>
          <a:lstStyle/>
          <a:p>
            <a:r>
              <a:rPr lang="en-US" sz="1400" b="1" dirty="0">
                <a:solidFill>
                  <a:srgbClr val="000000"/>
                </a:solidFill>
                <a:latin typeface="arial" panose="020B0604020202020204" pitchFamily="34" charset="0"/>
              </a:rPr>
              <a:t>Citation:  </a:t>
            </a:r>
            <a:r>
              <a:rPr lang="en-US" sz="1400" dirty="0">
                <a:solidFill>
                  <a:srgbClr val="000000"/>
                </a:solidFill>
                <a:latin typeface="arial" panose="020B0604020202020204" pitchFamily="34" charset="0"/>
              </a:rPr>
              <a:t>Cancers 2014 Jan 27;6(1):297-322</a:t>
            </a:r>
            <a:endParaRPr lang="en-US" sz="1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100" y="3406330"/>
            <a:ext cx="2197100" cy="2929466"/>
          </a:xfrm>
          <a:prstGeom prst="rect">
            <a:avLst/>
          </a:prstGeom>
        </p:spPr>
      </p:pic>
      <p:sp>
        <p:nvSpPr>
          <p:cNvPr id="2" name="TextBox 1"/>
          <p:cNvSpPr txBox="1"/>
          <p:nvPr/>
        </p:nvSpPr>
        <p:spPr>
          <a:xfrm>
            <a:off x="4102997" y="238906"/>
            <a:ext cx="7216784" cy="584775"/>
          </a:xfrm>
          <a:prstGeom prst="rect">
            <a:avLst/>
          </a:prstGeom>
          <a:noFill/>
        </p:spPr>
        <p:txBody>
          <a:bodyPr wrap="none" rtlCol="0">
            <a:spAutoFit/>
          </a:bodyPr>
          <a:lstStyle/>
          <a:p>
            <a:r>
              <a:rPr lang="en-US" sz="3200" b="1" dirty="0" err="1">
                <a:effectLst>
                  <a:outerShdw blurRad="38100" dist="38100" dir="2700000" algn="tl">
                    <a:srgbClr val="000000">
                      <a:alpha val="43137"/>
                    </a:srgbClr>
                  </a:outerShdw>
                </a:effectLst>
              </a:rPr>
              <a:t>Implementaion</a:t>
            </a:r>
            <a:r>
              <a:rPr lang="en-US" sz="3200" b="1" dirty="0">
                <a:effectLst>
                  <a:outerShdw blurRad="38100" dist="38100" dir="2700000" algn="tl">
                    <a:srgbClr val="000000">
                      <a:alpha val="43137"/>
                    </a:srgbClr>
                  </a:outerShdw>
                </a:effectLst>
              </a:rPr>
              <a:t> of the Ying and Yang: Y/Y </a:t>
            </a:r>
          </a:p>
        </p:txBody>
      </p:sp>
    </p:spTree>
    <p:extLst>
      <p:ext uri="{BB962C8B-B14F-4D97-AF65-F5344CB8AC3E}">
        <p14:creationId xmlns:p14="http://schemas.microsoft.com/office/powerpoint/2010/main" val="28673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IV.  TARGETED HUMAN DISEASES OF BENEFICAL MICROBES</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19" r="2519"/>
          <a:stretch>
            <a:fillRect/>
          </a:stretch>
        </p:blipFill>
        <p:spPr>
          <a:xfrm rot="5400000">
            <a:off x="6828293" y="888669"/>
            <a:ext cx="5738440" cy="4531124"/>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p:txBody>
          <a:bodyPr>
            <a:normAutofit/>
          </a:bodyPr>
          <a:lstStyle/>
          <a:p>
            <a:pPr marL="285750" indent="-285750">
              <a:buFont typeface="Arial" panose="020B0604020202020204" pitchFamily="34" charset="0"/>
              <a:buChar char="•"/>
            </a:pPr>
            <a:r>
              <a:rPr lang="en-US" sz="2000" dirty="0"/>
              <a:t>A Common path: Our Microbial Clock, birth to death   </a:t>
            </a:r>
          </a:p>
          <a:p>
            <a:pPr marL="285750" indent="-285750">
              <a:buFont typeface="Arial" panose="020B0604020202020204" pitchFamily="34" charset="0"/>
              <a:buChar char="•"/>
            </a:pPr>
            <a:r>
              <a:rPr lang="en-US" sz="2000" dirty="0"/>
              <a:t>Endogenous:  Metabolic Diseases</a:t>
            </a:r>
          </a:p>
          <a:p>
            <a:pPr marL="285750" indent="-285750">
              <a:buFont typeface="Arial" panose="020B0604020202020204" pitchFamily="34" charset="0"/>
              <a:buChar char="•"/>
            </a:pPr>
            <a:r>
              <a:rPr lang="en-US" sz="2000" dirty="0"/>
              <a:t>Exogenous:  Infectious Diseases</a:t>
            </a:r>
          </a:p>
          <a:p>
            <a:pPr marL="285750" indent="-285750">
              <a:buFont typeface="Arial" panose="020B0604020202020204" pitchFamily="34" charset="0"/>
              <a:buChar char="•"/>
            </a:pPr>
            <a:r>
              <a:rPr lang="en-US" sz="2000" dirty="0"/>
              <a:t>Examples:  Chronic wounds and Aging   </a:t>
            </a:r>
          </a:p>
          <a:p>
            <a:pPr marL="285750" indent="-285750">
              <a:buFont typeface="Arial" panose="020B0604020202020204" pitchFamily="34" charset="0"/>
              <a:buChar char="•"/>
            </a:pPr>
            <a:r>
              <a:rPr lang="en-US" sz="2000" dirty="0"/>
              <a:t>Missing Microbiota:  Collateral Damage of antibiotics </a:t>
            </a:r>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526" y="2913321"/>
            <a:ext cx="4146840" cy="311013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D76DFC4-E5DD-49FD-8C9E-570EBD7CE3D7}"/>
              </a:ext>
            </a:extLst>
          </p:cNvPr>
          <p:cNvSpPr txBox="1"/>
          <p:nvPr/>
        </p:nvSpPr>
        <p:spPr>
          <a:xfrm>
            <a:off x="1424763" y="5411972"/>
            <a:ext cx="2387000" cy="646331"/>
          </a:xfrm>
          <a:prstGeom prst="rect">
            <a:avLst/>
          </a:prstGeom>
          <a:noFill/>
        </p:spPr>
        <p:txBody>
          <a:bodyPr wrap="none" rtlCol="0">
            <a:spAutoFit/>
          </a:bodyPr>
          <a:lstStyle/>
          <a:p>
            <a:r>
              <a:rPr lang="en-US" dirty="0"/>
              <a:t>MAD RIVER SKI AREA</a:t>
            </a:r>
          </a:p>
          <a:p>
            <a:r>
              <a:rPr lang="en-US" dirty="0"/>
              <a:t>WAITSFIELD, VERMONT</a:t>
            </a:r>
          </a:p>
        </p:txBody>
      </p:sp>
    </p:spTree>
    <p:extLst>
      <p:ext uri="{BB962C8B-B14F-4D97-AF65-F5344CB8AC3E}">
        <p14:creationId xmlns:p14="http://schemas.microsoft.com/office/powerpoint/2010/main" val="1617548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vllewis\Pictures\images\Clock_face_one_hand.png"/>
          <p:cNvPicPr>
            <a:picLocks noChangeAspect="1" noChangeArrowheads="1"/>
          </p:cNvPicPr>
          <p:nvPr/>
        </p:nvPicPr>
        <p:blipFill>
          <a:blip r:embed="rId2" cstate="print"/>
          <a:srcRect/>
          <a:stretch>
            <a:fillRect/>
          </a:stretch>
        </p:blipFill>
        <p:spPr bwMode="auto">
          <a:xfrm>
            <a:off x="4191000" y="1250950"/>
            <a:ext cx="3803650" cy="4311650"/>
          </a:xfrm>
          <a:prstGeom prst="rect">
            <a:avLst/>
          </a:prstGeom>
          <a:noFill/>
          <a:ln w="9525">
            <a:noFill/>
            <a:miter lim="800000"/>
            <a:headEnd/>
            <a:tailEnd/>
          </a:ln>
        </p:spPr>
      </p:pic>
      <p:sp>
        <p:nvSpPr>
          <p:cNvPr id="4" name="Flowchart: Connector 3"/>
          <p:cNvSpPr/>
          <p:nvPr/>
        </p:nvSpPr>
        <p:spPr>
          <a:xfrm>
            <a:off x="4343400" y="1433513"/>
            <a:ext cx="3505200" cy="3962400"/>
          </a:xfrm>
          <a:prstGeom prst="flowChartConnector">
            <a:avLst/>
          </a:prstGeom>
          <a:solidFill>
            <a:srgbClr val="95B3D7">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Block Arc 6"/>
          <p:cNvSpPr/>
          <p:nvPr/>
        </p:nvSpPr>
        <p:spPr>
          <a:xfrm rot="3648412">
            <a:off x="5792789" y="1703389"/>
            <a:ext cx="3444875" cy="1743075"/>
          </a:xfrm>
          <a:prstGeom prst="blockArc">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0 – 12 years old</a:t>
            </a:r>
          </a:p>
          <a:p>
            <a:pPr algn="ctr">
              <a:defRPr/>
            </a:pPr>
            <a:endParaRPr lang="en-US" dirty="0">
              <a:ln w="0"/>
              <a:solidFill>
                <a:schemeClr val="tx1"/>
              </a:solidFill>
              <a:effectLst>
                <a:outerShdw blurRad="38100" dist="19050" dir="2700000" algn="tl" rotWithShape="0">
                  <a:schemeClr val="dk1">
                    <a:alpha val="40000"/>
                  </a:schemeClr>
                </a:outerShdw>
              </a:effectLst>
            </a:endParaRPr>
          </a:p>
        </p:txBody>
      </p:sp>
      <p:sp>
        <p:nvSpPr>
          <p:cNvPr id="8" name="Block Arc 7"/>
          <p:cNvSpPr/>
          <p:nvPr/>
        </p:nvSpPr>
        <p:spPr>
          <a:xfrm rot="9153035">
            <a:off x="5133976" y="4114801"/>
            <a:ext cx="3444875" cy="1743075"/>
          </a:xfrm>
          <a:prstGeom prst="blockArc">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12,5 – 18 Years old</a:t>
            </a:r>
          </a:p>
          <a:p>
            <a:pPr algn="ctr">
              <a:defRPr/>
            </a:pPr>
            <a:endParaRPr lang="en-US" dirty="0">
              <a:ln w="0"/>
              <a:solidFill>
                <a:schemeClr val="tx1"/>
              </a:solidFill>
              <a:effectLst>
                <a:outerShdw blurRad="38100" dist="19050" dir="2700000" algn="tl" rotWithShape="0">
                  <a:schemeClr val="dk1">
                    <a:alpha val="40000"/>
                  </a:schemeClr>
                </a:outerShdw>
              </a:effectLst>
            </a:endParaRPr>
          </a:p>
        </p:txBody>
      </p:sp>
      <p:sp>
        <p:nvSpPr>
          <p:cNvPr id="9" name="Block Arc 8"/>
          <p:cNvSpPr/>
          <p:nvPr/>
        </p:nvSpPr>
        <p:spPr>
          <a:xfrm rot="19746822">
            <a:off x="3500439" y="1131888"/>
            <a:ext cx="3355975" cy="1581150"/>
          </a:xfrm>
          <a:prstGeom prst="blockArc">
            <a:avLst/>
          </a:prstGeom>
          <a:solidFill>
            <a:srgbClr val="EB1A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55.5 – 75 years old</a:t>
            </a:r>
          </a:p>
          <a:p>
            <a:pPr algn="ctr">
              <a:defRPr/>
            </a:pPr>
            <a:endParaRPr lang="en-US" dirty="0">
              <a:solidFill>
                <a:schemeClr val="tx1"/>
              </a:solidFill>
            </a:endParaRPr>
          </a:p>
        </p:txBody>
      </p:sp>
      <p:cxnSp>
        <p:nvCxnSpPr>
          <p:cNvPr id="11" name="Straight Arrow Connector 10"/>
          <p:cNvCxnSpPr/>
          <p:nvPr/>
        </p:nvCxnSpPr>
        <p:spPr>
          <a:xfrm flipV="1">
            <a:off x="6934201" y="1198564"/>
            <a:ext cx="581025" cy="706437"/>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78627" y="4953892"/>
            <a:ext cx="534987" cy="79375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185" name="TextBox 24"/>
          <p:cNvSpPr txBox="1">
            <a:spLocks noChangeArrowheads="1"/>
          </p:cNvSpPr>
          <p:nvPr/>
        </p:nvSpPr>
        <p:spPr bwMode="auto">
          <a:xfrm>
            <a:off x="7848600" y="828675"/>
            <a:ext cx="2286000" cy="923330"/>
          </a:xfrm>
          <a:prstGeom prst="rect">
            <a:avLst/>
          </a:prstGeom>
          <a:noFill/>
          <a:ln w="9525">
            <a:noFill/>
            <a:miter lim="800000"/>
            <a:headEnd/>
            <a:tailEnd/>
          </a:ln>
        </p:spPr>
        <p:txBody>
          <a:bodyPr>
            <a:spAutoFit/>
          </a:bodyPr>
          <a:lstStyle/>
          <a:p>
            <a:r>
              <a:rPr lang="en-US" dirty="0">
                <a:latin typeface="Calibri" pitchFamily="34" charset="0"/>
              </a:rPr>
              <a:t>Mother/Newborn</a:t>
            </a:r>
          </a:p>
          <a:p>
            <a:endParaRPr lang="en-US" dirty="0">
              <a:latin typeface="Calibri" pitchFamily="34" charset="0"/>
            </a:endParaRPr>
          </a:p>
          <a:p>
            <a:r>
              <a:rPr lang="en-US" dirty="0">
                <a:latin typeface="Calibri" pitchFamily="34" charset="0"/>
              </a:rPr>
              <a:t>Autism/Asthma</a:t>
            </a:r>
          </a:p>
        </p:txBody>
      </p:sp>
      <p:sp>
        <p:nvSpPr>
          <p:cNvPr id="50186" name="TextBox 25"/>
          <p:cNvSpPr txBox="1">
            <a:spLocks noChangeArrowheads="1"/>
          </p:cNvSpPr>
          <p:nvPr/>
        </p:nvSpPr>
        <p:spPr bwMode="auto">
          <a:xfrm>
            <a:off x="8342313" y="1792289"/>
            <a:ext cx="1676400" cy="369887"/>
          </a:xfrm>
          <a:prstGeom prst="rect">
            <a:avLst/>
          </a:prstGeom>
          <a:noFill/>
          <a:ln w="9525">
            <a:noFill/>
            <a:miter lim="800000"/>
            <a:headEnd/>
            <a:tailEnd/>
          </a:ln>
        </p:spPr>
        <p:txBody>
          <a:bodyPr>
            <a:spAutoFit/>
          </a:bodyPr>
          <a:lstStyle/>
          <a:p>
            <a:r>
              <a:rPr lang="en-US">
                <a:latin typeface="Calibri" pitchFamily="34" charset="0"/>
              </a:rPr>
              <a:t>Daycare Center</a:t>
            </a:r>
          </a:p>
        </p:txBody>
      </p:sp>
      <p:sp>
        <p:nvSpPr>
          <p:cNvPr id="50187" name="TextBox 26"/>
          <p:cNvSpPr txBox="1">
            <a:spLocks noChangeArrowheads="1"/>
          </p:cNvSpPr>
          <p:nvPr/>
        </p:nvSpPr>
        <p:spPr bwMode="auto">
          <a:xfrm>
            <a:off x="7391400" y="5608639"/>
            <a:ext cx="1447800" cy="922337"/>
          </a:xfrm>
          <a:prstGeom prst="rect">
            <a:avLst/>
          </a:prstGeom>
          <a:noFill/>
          <a:ln w="9525">
            <a:noFill/>
            <a:miter lim="800000"/>
            <a:headEnd/>
            <a:tailEnd/>
          </a:ln>
        </p:spPr>
        <p:txBody>
          <a:bodyPr>
            <a:spAutoFit/>
          </a:bodyPr>
          <a:lstStyle/>
          <a:p>
            <a:r>
              <a:rPr lang="en-US">
                <a:latin typeface="Calibri" pitchFamily="34" charset="0"/>
              </a:rPr>
              <a:t>Adolescent</a:t>
            </a:r>
            <a:br>
              <a:rPr lang="en-US">
                <a:latin typeface="Calibri" pitchFamily="34" charset="0"/>
              </a:rPr>
            </a:br>
            <a:r>
              <a:rPr lang="en-US">
                <a:latin typeface="Calibri" pitchFamily="34" charset="0"/>
              </a:rPr>
              <a:t>Diabetes</a:t>
            </a:r>
          </a:p>
          <a:p>
            <a:r>
              <a:rPr lang="en-US">
                <a:latin typeface="Calibri" pitchFamily="34" charset="0"/>
              </a:rPr>
              <a:t>Obesity</a:t>
            </a:r>
          </a:p>
        </p:txBody>
      </p:sp>
      <p:sp>
        <p:nvSpPr>
          <p:cNvPr id="50188" name="TextBox 27"/>
          <p:cNvSpPr txBox="1">
            <a:spLocks noChangeArrowheads="1"/>
          </p:cNvSpPr>
          <p:nvPr/>
        </p:nvSpPr>
        <p:spPr bwMode="auto">
          <a:xfrm>
            <a:off x="3500438" y="5486400"/>
            <a:ext cx="914400" cy="369888"/>
          </a:xfrm>
          <a:prstGeom prst="rect">
            <a:avLst/>
          </a:prstGeom>
          <a:noFill/>
          <a:ln w="9525">
            <a:noFill/>
            <a:miter lim="800000"/>
            <a:headEnd/>
            <a:tailEnd/>
          </a:ln>
        </p:spPr>
        <p:txBody>
          <a:bodyPr>
            <a:spAutoFit/>
          </a:bodyPr>
          <a:lstStyle/>
          <a:p>
            <a:r>
              <a:rPr lang="en-US">
                <a:latin typeface="Calibri" pitchFamily="34" charset="0"/>
              </a:rPr>
              <a:t>Adult</a:t>
            </a:r>
          </a:p>
        </p:txBody>
      </p:sp>
      <p:sp>
        <p:nvSpPr>
          <p:cNvPr id="50189" name="TextBox 28"/>
          <p:cNvSpPr txBox="1">
            <a:spLocks noChangeArrowheads="1"/>
          </p:cNvSpPr>
          <p:nvPr/>
        </p:nvSpPr>
        <p:spPr bwMode="auto">
          <a:xfrm>
            <a:off x="2819400" y="4105276"/>
            <a:ext cx="1219200" cy="1200329"/>
          </a:xfrm>
          <a:prstGeom prst="rect">
            <a:avLst/>
          </a:prstGeom>
          <a:noFill/>
          <a:ln w="9525">
            <a:noFill/>
            <a:miter lim="800000"/>
            <a:headEnd/>
            <a:tailEnd/>
          </a:ln>
        </p:spPr>
        <p:txBody>
          <a:bodyPr>
            <a:spAutoFit/>
          </a:bodyPr>
          <a:lstStyle/>
          <a:p>
            <a:r>
              <a:rPr lang="en-US" dirty="0">
                <a:latin typeface="Calibri" pitchFamily="34" charset="0"/>
              </a:rPr>
              <a:t>Skin</a:t>
            </a:r>
          </a:p>
          <a:p>
            <a:r>
              <a:rPr lang="en-US" dirty="0">
                <a:latin typeface="Calibri" pitchFamily="34" charset="0"/>
              </a:rPr>
              <a:t>Gut</a:t>
            </a:r>
          </a:p>
          <a:p>
            <a:r>
              <a:rPr lang="en-US" dirty="0">
                <a:latin typeface="Calibri" pitchFamily="34" charset="0"/>
              </a:rPr>
              <a:t>Vaginal</a:t>
            </a:r>
          </a:p>
          <a:p>
            <a:r>
              <a:rPr lang="en-US" dirty="0" err="1">
                <a:latin typeface="Calibri" pitchFamily="34" charset="0"/>
              </a:rPr>
              <a:t>Osteoper</a:t>
            </a:r>
            <a:endParaRPr lang="en-US" dirty="0">
              <a:latin typeface="Calibri" pitchFamily="34" charset="0"/>
            </a:endParaRPr>
          </a:p>
        </p:txBody>
      </p:sp>
      <p:sp>
        <p:nvSpPr>
          <p:cNvPr id="50190" name="TextBox 29"/>
          <p:cNvSpPr txBox="1">
            <a:spLocks noChangeArrowheads="1"/>
          </p:cNvSpPr>
          <p:nvPr/>
        </p:nvSpPr>
        <p:spPr bwMode="auto">
          <a:xfrm>
            <a:off x="2362200" y="1230313"/>
            <a:ext cx="1600200" cy="646112"/>
          </a:xfrm>
          <a:prstGeom prst="rect">
            <a:avLst/>
          </a:prstGeom>
          <a:noFill/>
          <a:ln w="9525">
            <a:noFill/>
            <a:miter lim="800000"/>
            <a:headEnd/>
            <a:tailEnd/>
          </a:ln>
        </p:spPr>
        <p:txBody>
          <a:bodyPr>
            <a:spAutoFit/>
          </a:bodyPr>
          <a:lstStyle/>
          <a:p>
            <a:r>
              <a:rPr lang="en-US" dirty="0">
                <a:latin typeface="Calibri" pitchFamily="34" charset="0"/>
              </a:rPr>
              <a:t>Aged Care</a:t>
            </a:r>
          </a:p>
          <a:p>
            <a:r>
              <a:rPr lang="en-US" dirty="0">
                <a:latin typeface="Calibri" pitchFamily="34" charset="0"/>
              </a:rPr>
              <a:t>Nursing Homes</a:t>
            </a:r>
          </a:p>
        </p:txBody>
      </p:sp>
      <p:sp>
        <p:nvSpPr>
          <p:cNvPr id="50191" name="TextBox 30"/>
          <p:cNvSpPr txBox="1">
            <a:spLocks noChangeArrowheads="1"/>
          </p:cNvSpPr>
          <p:nvPr/>
        </p:nvSpPr>
        <p:spPr bwMode="auto">
          <a:xfrm>
            <a:off x="1752600" y="3048000"/>
            <a:ext cx="1752600" cy="369888"/>
          </a:xfrm>
          <a:prstGeom prst="rect">
            <a:avLst/>
          </a:prstGeom>
          <a:noFill/>
          <a:ln w="9525">
            <a:noFill/>
            <a:miter lim="800000"/>
            <a:headEnd/>
            <a:tailEnd/>
          </a:ln>
        </p:spPr>
        <p:txBody>
          <a:bodyPr>
            <a:spAutoFit/>
          </a:bodyPr>
          <a:lstStyle/>
          <a:p>
            <a:r>
              <a:rPr lang="en-US">
                <a:latin typeface="Calibri" pitchFamily="34" charset="0"/>
              </a:rPr>
              <a:t>Cancer/Tumors</a:t>
            </a:r>
          </a:p>
        </p:txBody>
      </p:sp>
      <p:cxnSp>
        <p:nvCxnSpPr>
          <p:cNvPr id="39" name="Straight Arrow Connector 38"/>
          <p:cNvCxnSpPr/>
          <p:nvPr/>
        </p:nvCxnSpPr>
        <p:spPr>
          <a:xfrm>
            <a:off x="3936420" y="1880953"/>
            <a:ext cx="838200" cy="5334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72050" y="2743201"/>
            <a:ext cx="2343150" cy="1477963"/>
          </a:xfrm>
          <a:prstGeom prst="rect">
            <a:avLst/>
          </a:prstGeom>
          <a:noFill/>
        </p:spPr>
        <p:txBody>
          <a:bodyPr>
            <a:spAutoFit/>
          </a:bodyPr>
          <a:lstStyle/>
          <a:p>
            <a:pPr algn="ctr">
              <a:defRPr/>
            </a:pPr>
            <a:r>
              <a:rPr lang="en-US" b="1" dirty="0"/>
              <a:t>C</a:t>
            </a:r>
            <a:r>
              <a:rPr lang="en-US" b="1" cap="all" dirty="0"/>
              <a:t>o-adaptation</a:t>
            </a:r>
          </a:p>
          <a:p>
            <a:pPr algn="ctr">
              <a:defRPr/>
            </a:pPr>
            <a:endParaRPr lang="en-US" b="1" cap="all" dirty="0"/>
          </a:p>
          <a:p>
            <a:pPr algn="ctr">
              <a:defRPr/>
            </a:pPr>
            <a:r>
              <a:rPr lang="en-US" b="1" dirty="0" err="1"/>
              <a:t>Microbiota</a:t>
            </a:r>
            <a:r>
              <a:rPr lang="en-US" b="1" dirty="0"/>
              <a:t>/</a:t>
            </a:r>
            <a:r>
              <a:rPr lang="en-US" b="1" dirty="0" err="1"/>
              <a:t>Mycobiota</a:t>
            </a:r>
            <a:r>
              <a:rPr lang="en-US" b="1" dirty="0"/>
              <a:t> and</a:t>
            </a:r>
          </a:p>
          <a:p>
            <a:pPr algn="ctr">
              <a:defRPr/>
            </a:pPr>
            <a:r>
              <a:rPr lang="en-US" b="1" dirty="0"/>
              <a:t>Human Cells</a:t>
            </a:r>
          </a:p>
        </p:txBody>
      </p:sp>
      <p:sp>
        <p:nvSpPr>
          <p:cNvPr id="50194" name="TextBox 48"/>
          <p:cNvSpPr txBox="1">
            <a:spLocks noChangeArrowheads="1"/>
          </p:cNvSpPr>
          <p:nvPr/>
        </p:nvSpPr>
        <p:spPr bwMode="auto">
          <a:xfrm>
            <a:off x="5638800" y="2057401"/>
            <a:ext cx="914400" cy="523875"/>
          </a:xfrm>
          <a:prstGeom prst="rect">
            <a:avLst/>
          </a:prstGeom>
          <a:noFill/>
          <a:ln w="9525">
            <a:noFill/>
            <a:miter lim="800000"/>
            <a:headEnd/>
            <a:tailEnd/>
          </a:ln>
        </p:spPr>
        <p:txBody>
          <a:bodyPr>
            <a:spAutoFit/>
          </a:bodyPr>
          <a:lstStyle/>
          <a:p>
            <a:r>
              <a:rPr lang="en-US" sz="2800">
                <a:latin typeface="Calibri" pitchFamily="34" charset="0"/>
              </a:rPr>
              <a:t>AGE</a:t>
            </a:r>
          </a:p>
        </p:txBody>
      </p:sp>
      <p:sp>
        <p:nvSpPr>
          <p:cNvPr id="50195" name="TextBox 49"/>
          <p:cNvSpPr txBox="1">
            <a:spLocks noChangeArrowheads="1"/>
          </p:cNvSpPr>
          <p:nvPr/>
        </p:nvSpPr>
        <p:spPr bwMode="auto">
          <a:xfrm>
            <a:off x="1147256" y="84901"/>
            <a:ext cx="5168484" cy="954107"/>
          </a:xfrm>
          <a:prstGeom prst="rect">
            <a:avLst/>
          </a:prstGeom>
          <a:noFill/>
          <a:ln w="9525">
            <a:noFill/>
            <a:miter lim="800000"/>
            <a:headEnd/>
            <a:tailEnd/>
          </a:ln>
        </p:spPr>
        <p:txBody>
          <a:bodyPr wrap="square">
            <a:spAutoFit/>
          </a:bodyPr>
          <a:lstStyle/>
          <a:p>
            <a:r>
              <a:rPr lang="en-US" sz="2800" dirty="0">
                <a:latin typeface="Calibri" pitchFamily="34" charset="0"/>
              </a:rPr>
              <a:t>ENDOGENOUS Diseases: Microbial Clock  </a:t>
            </a:r>
          </a:p>
        </p:txBody>
      </p:sp>
      <p:sp>
        <p:nvSpPr>
          <p:cNvPr id="22" name="Block Arc 21"/>
          <p:cNvSpPr/>
          <p:nvPr/>
        </p:nvSpPr>
        <p:spPr>
          <a:xfrm rot="14565697">
            <a:off x="2856707" y="3505994"/>
            <a:ext cx="3313112" cy="1581150"/>
          </a:xfrm>
          <a:prstGeom prst="blockArc">
            <a:avLst/>
          </a:prstGeom>
          <a:solidFill>
            <a:srgbClr val="F8BA3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18.5 – 55 years old</a:t>
            </a:r>
          </a:p>
          <a:p>
            <a:pPr algn="ctr">
              <a:defRPr/>
            </a:pPr>
            <a:endParaRPr lang="en-US" dirty="0">
              <a:solidFill>
                <a:schemeClr val="tx1"/>
              </a:solidFill>
            </a:endParaRPr>
          </a:p>
        </p:txBody>
      </p:sp>
      <p:cxnSp>
        <p:nvCxnSpPr>
          <p:cNvPr id="33" name="Straight Arrow Connector 32"/>
          <p:cNvCxnSpPr/>
          <p:nvPr/>
        </p:nvCxnSpPr>
        <p:spPr>
          <a:xfrm flipV="1">
            <a:off x="3656014" y="4078289"/>
            <a:ext cx="992187" cy="307975"/>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00439" y="3387725"/>
            <a:ext cx="1012825"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44271" y="4840288"/>
            <a:ext cx="685800" cy="6096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200" name="TextBox 1"/>
          <p:cNvSpPr txBox="1">
            <a:spLocks noChangeArrowheads="1"/>
          </p:cNvSpPr>
          <p:nvPr/>
        </p:nvSpPr>
        <p:spPr bwMode="auto">
          <a:xfrm>
            <a:off x="2484438" y="1951038"/>
            <a:ext cx="1102674" cy="369332"/>
          </a:xfrm>
          <a:prstGeom prst="rect">
            <a:avLst/>
          </a:prstGeom>
          <a:noFill/>
          <a:ln w="9525">
            <a:noFill/>
            <a:miter lim="800000"/>
            <a:headEnd/>
            <a:tailEnd/>
          </a:ln>
        </p:spPr>
        <p:txBody>
          <a:bodyPr wrap="none">
            <a:spAutoFit/>
          </a:bodyPr>
          <a:lstStyle/>
          <a:p>
            <a:r>
              <a:rPr lang="en-AU">
                <a:latin typeface="Calibri" pitchFamily="34" charset="0"/>
              </a:rPr>
              <a:t>Dementia</a:t>
            </a:r>
          </a:p>
        </p:txBody>
      </p:sp>
      <p:sp>
        <p:nvSpPr>
          <p:cNvPr id="50201" name="TextBox 2"/>
          <p:cNvSpPr txBox="1">
            <a:spLocks noChangeArrowheads="1"/>
          </p:cNvSpPr>
          <p:nvPr/>
        </p:nvSpPr>
        <p:spPr bwMode="auto">
          <a:xfrm>
            <a:off x="8624889" y="2238375"/>
            <a:ext cx="1572225" cy="369332"/>
          </a:xfrm>
          <a:prstGeom prst="rect">
            <a:avLst/>
          </a:prstGeom>
          <a:noFill/>
          <a:ln w="9525">
            <a:noFill/>
            <a:miter lim="800000"/>
            <a:headEnd/>
            <a:tailEnd/>
          </a:ln>
        </p:spPr>
        <p:txBody>
          <a:bodyPr wrap="none">
            <a:spAutoFit/>
          </a:bodyPr>
          <a:lstStyle/>
          <a:p>
            <a:r>
              <a:rPr lang="en-AU">
                <a:latin typeface="Calibri" pitchFamily="34" charset="0"/>
              </a:rPr>
              <a:t>Cognitive Skills</a:t>
            </a:r>
          </a:p>
        </p:txBody>
      </p:sp>
      <p:sp>
        <p:nvSpPr>
          <p:cNvPr id="2" name="TextBox 1"/>
          <p:cNvSpPr txBox="1"/>
          <p:nvPr/>
        </p:nvSpPr>
        <p:spPr>
          <a:xfrm>
            <a:off x="809861" y="5981340"/>
            <a:ext cx="4704878" cy="461665"/>
          </a:xfrm>
          <a:prstGeom prst="rect">
            <a:avLst/>
          </a:prstGeom>
          <a:noFill/>
        </p:spPr>
        <p:txBody>
          <a:bodyPr wrap="none" rtlCol="0">
            <a:spAutoFit/>
          </a:bodyPr>
          <a:lstStyle/>
          <a:p>
            <a:r>
              <a:rPr lang="en-US" sz="2400" b="1" dirty="0">
                <a:solidFill>
                  <a:srgbClr val="FFC000"/>
                </a:solidFill>
              </a:rPr>
              <a:t>Average age of U.S Population </a:t>
            </a:r>
            <a:r>
              <a:rPr lang="en-US" sz="2400" b="1" dirty="0"/>
              <a:t>37.5</a:t>
            </a:r>
            <a:r>
              <a:rPr lang="en-US" sz="2400" b="1" dirty="0">
                <a:solidFill>
                  <a:srgbClr val="FFC000"/>
                </a:solidFill>
              </a:rPr>
              <a:t> </a:t>
            </a:r>
          </a:p>
        </p:txBody>
      </p:sp>
      <p:sp>
        <p:nvSpPr>
          <p:cNvPr id="27" name="TextBox 26"/>
          <p:cNvSpPr txBox="1"/>
          <p:nvPr/>
        </p:nvSpPr>
        <p:spPr>
          <a:xfrm>
            <a:off x="8775003" y="4178996"/>
            <a:ext cx="337996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60093"/>
                </a:solidFill>
                <a:effectLst>
                  <a:outerShdw blurRad="38100" dist="38100" dir="2700000" algn="tl">
                    <a:srgbClr val="000000">
                      <a:alpha val="43137"/>
                    </a:srgbClr>
                  </a:outerShdw>
                </a:effectLst>
                <a:uLnTx/>
                <a:uFillTx/>
                <a:latin typeface="Calibri" panose="020F0502020204030204"/>
                <a:ea typeface="+mn-ea"/>
                <a:cs typeface="+mn-cs"/>
              </a:rPr>
              <a:t>Connecting multiple diseases through A single framework or underlying cause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Martin J.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Blaser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
        <p:nvSpPr>
          <p:cNvPr id="3" name="TextBox 2">
            <a:extLst>
              <a:ext uri="{FF2B5EF4-FFF2-40B4-BE49-F238E27FC236}">
                <a16:creationId xmlns:a16="http://schemas.microsoft.com/office/drawing/2014/main" id="{FE9C0E45-CD5B-4D87-B10F-65CEF2D05BB5}"/>
              </a:ext>
            </a:extLst>
          </p:cNvPr>
          <p:cNvSpPr txBox="1"/>
          <p:nvPr/>
        </p:nvSpPr>
        <p:spPr>
          <a:xfrm>
            <a:off x="1147256" y="4386264"/>
            <a:ext cx="531940" cy="369332"/>
          </a:xfrm>
          <a:prstGeom prst="rect">
            <a:avLst/>
          </a:prstGeom>
          <a:noFill/>
        </p:spPr>
        <p:txBody>
          <a:bodyPr wrap="none" rtlCol="0">
            <a:spAutoFit/>
          </a:bodyPr>
          <a:lstStyle/>
          <a:p>
            <a:r>
              <a:rPr lang="en-US" dirty="0"/>
              <a:t>Ref.</a:t>
            </a:r>
          </a:p>
        </p:txBody>
      </p:sp>
    </p:spTree>
    <p:extLst>
      <p:ext uri="{BB962C8B-B14F-4D97-AF65-F5344CB8AC3E}">
        <p14:creationId xmlns:p14="http://schemas.microsoft.com/office/powerpoint/2010/main" val="3081960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vllewis\Pictures\images\Clock_face_one_hand.png"/>
          <p:cNvPicPr>
            <a:picLocks noChangeAspect="1" noChangeArrowheads="1"/>
          </p:cNvPicPr>
          <p:nvPr/>
        </p:nvPicPr>
        <p:blipFill>
          <a:blip r:embed="rId3" cstate="print"/>
          <a:srcRect/>
          <a:stretch>
            <a:fillRect/>
          </a:stretch>
        </p:blipFill>
        <p:spPr bwMode="auto">
          <a:xfrm>
            <a:off x="4191000" y="1250950"/>
            <a:ext cx="3803650" cy="4311650"/>
          </a:xfrm>
          <a:prstGeom prst="rect">
            <a:avLst/>
          </a:prstGeom>
          <a:noFill/>
          <a:ln w="9525">
            <a:noFill/>
            <a:miter lim="800000"/>
            <a:headEnd/>
            <a:tailEnd/>
          </a:ln>
        </p:spPr>
      </p:pic>
      <p:sp>
        <p:nvSpPr>
          <p:cNvPr id="4" name="Flowchart: Connector 3"/>
          <p:cNvSpPr/>
          <p:nvPr/>
        </p:nvSpPr>
        <p:spPr>
          <a:xfrm>
            <a:off x="4343400" y="1433513"/>
            <a:ext cx="3505200" cy="3962400"/>
          </a:xfrm>
          <a:prstGeom prst="flowChartConnector">
            <a:avLst/>
          </a:prstGeom>
          <a:solidFill>
            <a:srgbClr val="95B3D7">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Block Arc 6"/>
          <p:cNvSpPr/>
          <p:nvPr/>
        </p:nvSpPr>
        <p:spPr>
          <a:xfrm rot="3648412">
            <a:off x="5792789" y="1703389"/>
            <a:ext cx="3444875" cy="1743075"/>
          </a:xfrm>
          <a:prstGeom prst="blockArc">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0 – 12 years old</a:t>
            </a:r>
          </a:p>
          <a:p>
            <a:pPr algn="ctr">
              <a:defRPr/>
            </a:pPr>
            <a:endParaRPr lang="en-US" dirty="0">
              <a:ln w="0"/>
              <a:solidFill>
                <a:schemeClr val="tx1"/>
              </a:solidFill>
              <a:effectLst>
                <a:outerShdw blurRad="38100" dist="19050" dir="2700000" algn="tl" rotWithShape="0">
                  <a:schemeClr val="dk1">
                    <a:alpha val="40000"/>
                  </a:schemeClr>
                </a:outerShdw>
              </a:effectLst>
            </a:endParaRPr>
          </a:p>
        </p:txBody>
      </p:sp>
      <p:sp>
        <p:nvSpPr>
          <p:cNvPr id="8" name="Block Arc 7"/>
          <p:cNvSpPr/>
          <p:nvPr/>
        </p:nvSpPr>
        <p:spPr>
          <a:xfrm rot="9153035">
            <a:off x="5133976" y="4114801"/>
            <a:ext cx="3444875" cy="1743075"/>
          </a:xfrm>
          <a:prstGeom prst="blockArc">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12,5 – 18 Years old</a:t>
            </a:r>
          </a:p>
          <a:p>
            <a:pPr algn="ctr">
              <a:defRPr/>
            </a:pPr>
            <a:endParaRPr lang="en-US" dirty="0">
              <a:ln w="0"/>
              <a:solidFill>
                <a:schemeClr val="tx1"/>
              </a:solidFill>
              <a:effectLst>
                <a:outerShdw blurRad="38100" dist="19050" dir="2700000" algn="tl" rotWithShape="0">
                  <a:schemeClr val="dk1">
                    <a:alpha val="40000"/>
                  </a:schemeClr>
                </a:outerShdw>
              </a:effectLst>
            </a:endParaRPr>
          </a:p>
        </p:txBody>
      </p:sp>
      <p:sp>
        <p:nvSpPr>
          <p:cNvPr id="9" name="Block Arc 8"/>
          <p:cNvSpPr/>
          <p:nvPr/>
        </p:nvSpPr>
        <p:spPr>
          <a:xfrm rot="19746822">
            <a:off x="3500439" y="1131888"/>
            <a:ext cx="3355975" cy="1581150"/>
          </a:xfrm>
          <a:prstGeom prst="blockArc">
            <a:avLst/>
          </a:prstGeom>
          <a:solidFill>
            <a:srgbClr val="EB1A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55.5 – 75 years old</a:t>
            </a:r>
          </a:p>
          <a:p>
            <a:pPr algn="ctr">
              <a:defRPr/>
            </a:pPr>
            <a:endParaRPr lang="en-US" dirty="0">
              <a:solidFill>
                <a:schemeClr val="tx1"/>
              </a:solidFill>
            </a:endParaRPr>
          </a:p>
        </p:txBody>
      </p:sp>
      <p:cxnSp>
        <p:nvCxnSpPr>
          <p:cNvPr id="11" name="Straight Arrow Connector 10"/>
          <p:cNvCxnSpPr/>
          <p:nvPr/>
        </p:nvCxnSpPr>
        <p:spPr>
          <a:xfrm flipV="1">
            <a:off x="6934201" y="1198564"/>
            <a:ext cx="581025" cy="706437"/>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78627" y="4953892"/>
            <a:ext cx="534987" cy="79375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185" name="TextBox 24"/>
          <p:cNvSpPr txBox="1">
            <a:spLocks noChangeArrowheads="1"/>
          </p:cNvSpPr>
          <p:nvPr/>
        </p:nvSpPr>
        <p:spPr bwMode="auto">
          <a:xfrm>
            <a:off x="7710086" y="914400"/>
            <a:ext cx="1586315" cy="377806"/>
          </a:xfrm>
          <a:prstGeom prst="rect">
            <a:avLst/>
          </a:prstGeom>
          <a:noFill/>
          <a:ln w="9525">
            <a:noFill/>
            <a:miter lim="800000"/>
            <a:headEnd/>
            <a:tailEnd/>
          </a:ln>
        </p:spPr>
        <p:txBody>
          <a:bodyPr wrap="square">
            <a:spAutoFit/>
          </a:bodyPr>
          <a:lstStyle/>
          <a:p>
            <a:r>
              <a:rPr lang="en-US" b="1" dirty="0" err="1">
                <a:latin typeface="Calibri" pitchFamily="34" charset="0"/>
              </a:rPr>
              <a:t>Protobacteria</a:t>
            </a:r>
            <a:endParaRPr lang="en-US" b="1" dirty="0">
              <a:latin typeface="Calibri" pitchFamily="34" charset="0"/>
            </a:endParaRPr>
          </a:p>
        </p:txBody>
      </p:sp>
      <p:sp>
        <p:nvSpPr>
          <p:cNvPr id="50187" name="TextBox 26"/>
          <p:cNvSpPr txBox="1">
            <a:spLocks noChangeArrowheads="1"/>
          </p:cNvSpPr>
          <p:nvPr/>
        </p:nvSpPr>
        <p:spPr bwMode="auto">
          <a:xfrm>
            <a:off x="8164437" y="5211247"/>
            <a:ext cx="1357389" cy="369332"/>
          </a:xfrm>
          <a:prstGeom prst="rect">
            <a:avLst/>
          </a:prstGeom>
          <a:noFill/>
          <a:ln w="9525">
            <a:noFill/>
            <a:miter lim="800000"/>
            <a:headEnd/>
            <a:tailEnd/>
          </a:ln>
        </p:spPr>
        <p:txBody>
          <a:bodyPr wrap="square">
            <a:spAutoFit/>
          </a:bodyPr>
          <a:lstStyle/>
          <a:p>
            <a:r>
              <a:rPr lang="en-US" b="1" dirty="0" err="1">
                <a:latin typeface="Calibri" pitchFamily="34" charset="0"/>
              </a:rPr>
              <a:t>Firmicutes</a:t>
            </a:r>
            <a:endParaRPr lang="en-US" b="1" dirty="0">
              <a:latin typeface="Calibri" pitchFamily="34" charset="0"/>
            </a:endParaRPr>
          </a:p>
        </p:txBody>
      </p:sp>
      <p:sp>
        <p:nvSpPr>
          <p:cNvPr id="50189" name="TextBox 28"/>
          <p:cNvSpPr txBox="1">
            <a:spLocks noChangeArrowheads="1"/>
          </p:cNvSpPr>
          <p:nvPr/>
        </p:nvSpPr>
        <p:spPr bwMode="auto">
          <a:xfrm>
            <a:off x="1781781" y="3897868"/>
            <a:ext cx="1677987" cy="369332"/>
          </a:xfrm>
          <a:prstGeom prst="rect">
            <a:avLst/>
          </a:prstGeom>
          <a:noFill/>
          <a:ln w="9525">
            <a:noFill/>
            <a:miter lim="800000"/>
            <a:headEnd/>
            <a:tailEnd/>
          </a:ln>
        </p:spPr>
        <p:txBody>
          <a:bodyPr wrap="square">
            <a:spAutoFit/>
          </a:bodyPr>
          <a:lstStyle/>
          <a:p>
            <a:r>
              <a:rPr lang="en-AU" b="1" dirty="0" err="1">
                <a:latin typeface="Calibri" pitchFamily="34" charset="0"/>
              </a:rPr>
              <a:t>Acintobacteria</a:t>
            </a:r>
            <a:endParaRPr lang="en-AU" b="1" dirty="0">
              <a:latin typeface="Calibri" pitchFamily="34" charset="0"/>
            </a:endParaRPr>
          </a:p>
        </p:txBody>
      </p:sp>
      <p:sp>
        <p:nvSpPr>
          <p:cNvPr id="50190" name="TextBox 29"/>
          <p:cNvSpPr txBox="1">
            <a:spLocks noChangeArrowheads="1"/>
          </p:cNvSpPr>
          <p:nvPr/>
        </p:nvSpPr>
        <p:spPr bwMode="auto">
          <a:xfrm>
            <a:off x="2971800" y="1066800"/>
            <a:ext cx="1600200" cy="369332"/>
          </a:xfrm>
          <a:prstGeom prst="rect">
            <a:avLst/>
          </a:prstGeom>
          <a:noFill/>
          <a:ln w="9525">
            <a:noFill/>
            <a:miter lim="800000"/>
            <a:headEnd/>
            <a:tailEnd/>
          </a:ln>
        </p:spPr>
        <p:txBody>
          <a:bodyPr>
            <a:spAutoFit/>
          </a:bodyPr>
          <a:lstStyle/>
          <a:p>
            <a:r>
              <a:rPr lang="en-US" b="1" dirty="0" err="1"/>
              <a:t>Bacteroidetes</a:t>
            </a:r>
            <a:endParaRPr lang="en-US" b="1" dirty="0">
              <a:latin typeface="Calibri" pitchFamily="34" charset="0"/>
            </a:endParaRPr>
          </a:p>
        </p:txBody>
      </p:sp>
      <p:sp>
        <p:nvSpPr>
          <p:cNvPr id="50191" name="TextBox 30"/>
          <p:cNvSpPr txBox="1">
            <a:spLocks noChangeArrowheads="1"/>
          </p:cNvSpPr>
          <p:nvPr/>
        </p:nvSpPr>
        <p:spPr bwMode="auto">
          <a:xfrm>
            <a:off x="1928432" y="3044874"/>
            <a:ext cx="1576769" cy="369888"/>
          </a:xfrm>
          <a:prstGeom prst="rect">
            <a:avLst/>
          </a:prstGeom>
          <a:noFill/>
          <a:ln w="9525">
            <a:noFill/>
            <a:miter lim="800000"/>
            <a:headEnd/>
            <a:tailEnd/>
          </a:ln>
        </p:spPr>
        <p:txBody>
          <a:bodyPr wrap="square">
            <a:spAutoFit/>
          </a:bodyPr>
          <a:lstStyle/>
          <a:p>
            <a:r>
              <a:rPr lang="en-US" b="1" dirty="0" err="1"/>
              <a:t>Bacteroidetes</a:t>
            </a:r>
            <a:endParaRPr lang="en-US" b="1" dirty="0">
              <a:latin typeface="Calibri" pitchFamily="34" charset="0"/>
            </a:endParaRPr>
          </a:p>
        </p:txBody>
      </p:sp>
      <p:cxnSp>
        <p:nvCxnSpPr>
          <p:cNvPr id="39" name="Straight Arrow Connector 38"/>
          <p:cNvCxnSpPr/>
          <p:nvPr/>
        </p:nvCxnSpPr>
        <p:spPr>
          <a:xfrm>
            <a:off x="3936420" y="1880953"/>
            <a:ext cx="838200" cy="5334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72050" y="2743201"/>
            <a:ext cx="2343150" cy="1477963"/>
          </a:xfrm>
          <a:prstGeom prst="rect">
            <a:avLst/>
          </a:prstGeom>
          <a:noFill/>
        </p:spPr>
        <p:txBody>
          <a:bodyPr>
            <a:spAutoFit/>
          </a:bodyPr>
          <a:lstStyle/>
          <a:p>
            <a:pPr algn="ctr">
              <a:defRPr/>
            </a:pPr>
            <a:r>
              <a:rPr lang="en-US" b="1" dirty="0"/>
              <a:t>C</a:t>
            </a:r>
            <a:r>
              <a:rPr lang="en-US" b="1" cap="all" dirty="0"/>
              <a:t>o-adaptation</a:t>
            </a:r>
          </a:p>
          <a:p>
            <a:pPr algn="ctr">
              <a:defRPr/>
            </a:pPr>
            <a:endParaRPr lang="en-US" b="1" cap="all" dirty="0"/>
          </a:p>
          <a:p>
            <a:pPr algn="ctr">
              <a:defRPr/>
            </a:pPr>
            <a:r>
              <a:rPr lang="en-US" b="1" dirty="0" err="1"/>
              <a:t>Microbiota</a:t>
            </a:r>
            <a:r>
              <a:rPr lang="en-US" b="1" dirty="0"/>
              <a:t>/</a:t>
            </a:r>
            <a:r>
              <a:rPr lang="en-US" b="1" dirty="0" err="1"/>
              <a:t>Mycobiota</a:t>
            </a:r>
            <a:r>
              <a:rPr lang="en-US" b="1" dirty="0"/>
              <a:t> and</a:t>
            </a:r>
          </a:p>
          <a:p>
            <a:pPr algn="ctr">
              <a:defRPr/>
            </a:pPr>
            <a:r>
              <a:rPr lang="en-US" b="1" dirty="0"/>
              <a:t>Human Cells</a:t>
            </a:r>
          </a:p>
        </p:txBody>
      </p:sp>
      <p:sp>
        <p:nvSpPr>
          <p:cNvPr id="50194" name="TextBox 48"/>
          <p:cNvSpPr txBox="1">
            <a:spLocks noChangeArrowheads="1"/>
          </p:cNvSpPr>
          <p:nvPr/>
        </p:nvSpPr>
        <p:spPr bwMode="auto">
          <a:xfrm>
            <a:off x="5638800" y="2057401"/>
            <a:ext cx="914400" cy="523875"/>
          </a:xfrm>
          <a:prstGeom prst="rect">
            <a:avLst/>
          </a:prstGeom>
          <a:noFill/>
          <a:ln w="9525">
            <a:noFill/>
            <a:miter lim="800000"/>
            <a:headEnd/>
            <a:tailEnd/>
          </a:ln>
        </p:spPr>
        <p:txBody>
          <a:bodyPr>
            <a:spAutoFit/>
          </a:bodyPr>
          <a:lstStyle/>
          <a:p>
            <a:r>
              <a:rPr lang="en-US" sz="2800">
                <a:latin typeface="Calibri" pitchFamily="34" charset="0"/>
              </a:rPr>
              <a:t>AGE</a:t>
            </a:r>
          </a:p>
        </p:txBody>
      </p:sp>
      <p:sp>
        <p:nvSpPr>
          <p:cNvPr id="50195" name="TextBox 49"/>
          <p:cNvSpPr txBox="1">
            <a:spLocks noChangeArrowheads="1"/>
          </p:cNvSpPr>
          <p:nvPr/>
        </p:nvSpPr>
        <p:spPr bwMode="auto">
          <a:xfrm>
            <a:off x="776177" y="133670"/>
            <a:ext cx="6422065" cy="954107"/>
          </a:xfrm>
          <a:prstGeom prst="rect">
            <a:avLst/>
          </a:prstGeom>
          <a:noFill/>
          <a:ln w="9525">
            <a:noFill/>
            <a:miter lim="800000"/>
            <a:headEnd/>
            <a:tailEnd/>
          </a:ln>
        </p:spPr>
        <p:txBody>
          <a:bodyPr wrap="square">
            <a:spAutoFit/>
          </a:bodyPr>
          <a:lstStyle/>
          <a:p>
            <a:r>
              <a:rPr lang="en-US" sz="2800" dirty="0">
                <a:latin typeface="Calibri" pitchFamily="34" charset="0"/>
              </a:rPr>
              <a:t>ENDOGENOUS Diseases, Microbial Clock:  Microbes and Phyla PRESENCE</a:t>
            </a:r>
          </a:p>
        </p:txBody>
      </p:sp>
      <p:sp>
        <p:nvSpPr>
          <p:cNvPr id="22" name="Block Arc 21"/>
          <p:cNvSpPr/>
          <p:nvPr/>
        </p:nvSpPr>
        <p:spPr>
          <a:xfrm rot="14565697">
            <a:off x="2856707" y="3505994"/>
            <a:ext cx="3313112" cy="1581150"/>
          </a:xfrm>
          <a:prstGeom prst="blockArc">
            <a:avLst/>
          </a:prstGeom>
          <a:solidFill>
            <a:srgbClr val="F8BA3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18.5 – 55 years old</a:t>
            </a:r>
          </a:p>
          <a:p>
            <a:pPr algn="ctr">
              <a:defRPr/>
            </a:pPr>
            <a:endParaRPr lang="en-US" dirty="0">
              <a:solidFill>
                <a:schemeClr val="tx1"/>
              </a:solidFill>
            </a:endParaRPr>
          </a:p>
        </p:txBody>
      </p:sp>
      <p:cxnSp>
        <p:nvCxnSpPr>
          <p:cNvPr id="33" name="Straight Arrow Connector 32"/>
          <p:cNvCxnSpPr/>
          <p:nvPr/>
        </p:nvCxnSpPr>
        <p:spPr>
          <a:xfrm flipV="1">
            <a:off x="3656014" y="4078289"/>
            <a:ext cx="992187" cy="307975"/>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00439" y="3387725"/>
            <a:ext cx="1012825"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44271" y="4840288"/>
            <a:ext cx="685800" cy="6096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200" name="TextBox 1"/>
          <p:cNvSpPr txBox="1">
            <a:spLocks noChangeArrowheads="1"/>
          </p:cNvSpPr>
          <p:nvPr/>
        </p:nvSpPr>
        <p:spPr bwMode="auto">
          <a:xfrm>
            <a:off x="2714626" y="1676401"/>
            <a:ext cx="1171575" cy="369887"/>
          </a:xfrm>
          <a:prstGeom prst="rect">
            <a:avLst/>
          </a:prstGeom>
          <a:noFill/>
          <a:ln w="9525">
            <a:noFill/>
            <a:miter lim="800000"/>
            <a:headEnd/>
            <a:tailEnd/>
          </a:ln>
        </p:spPr>
        <p:txBody>
          <a:bodyPr wrap="none">
            <a:spAutoFit/>
          </a:bodyPr>
          <a:lstStyle/>
          <a:p>
            <a:r>
              <a:rPr lang="en-US" b="1" dirty="0" err="1">
                <a:latin typeface="Calibri" pitchFamily="34" charset="0"/>
              </a:rPr>
              <a:t>Firmicutes</a:t>
            </a:r>
            <a:endParaRPr lang="en-US" b="1" dirty="0">
              <a:latin typeface="Calibri" pitchFamily="34" charset="0"/>
            </a:endParaRPr>
          </a:p>
        </p:txBody>
      </p:sp>
      <p:sp>
        <p:nvSpPr>
          <p:cNvPr id="50201" name="TextBox 2"/>
          <p:cNvSpPr txBox="1">
            <a:spLocks noChangeArrowheads="1"/>
          </p:cNvSpPr>
          <p:nvPr/>
        </p:nvSpPr>
        <p:spPr bwMode="auto">
          <a:xfrm>
            <a:off x="8624889" y="2238375"/>
            <a:ext cx="1576907" cy="369332"/>
          </a:xfrm>
          <a:prstGeom prst="rect">
            <a:avLst/>
          </a:prstGeom>
          <a:noFill/>
          <a:ln w="9525">
            <a:noFill/>
            <a:miter lim="800000"/>
            <a:headEnd/>
            <a:tailEnd/>
          </a:ln>
        </p:spPr>
        <p:txBody>
          <a:bodyPr wrap="none">
            <a:spAutoFit/>
          </a:bodyPr>
          <a:lstStyle/>
          <a:p>
            <a:r>
              <a:rPr lang="en-AU" b="1" dirty="0" err="1">
                <a:latin typeface="Calibri" pitchFamily="34" charset="0"/>
              </a:rPr>
              <a:t>Acintobacteria</a:t>
            </a:r>
            <a:endParaRPr lang="en-AU" b="1" dirty="0">
              <a:latin typeface="Calibri" pitchFamily="34" charset="0"/>
            </a:endParaRPr>
          </a:p>
        </p:txBody>
      </p:sp>
      <p:sp>
        <p:nvSpPr>
          <p:cNvPr id="2" name="TextBox 1"/>
          <p:cNvSpPr txBox="1"/>
          <p:nvPr/>
        </p:nvSpPr>
        <p:spPr>
          <a:xfrm>
            <a:off x="699720" y="5910353"/>
            <a:ext cx="4704878" cy="461665"/>
          </a:xfrm>
          <a:prstGeom prst="rect">
            <a:avLst/>
          </a:prstGeom>
          <a:noFill/>
        </p:spPr>
        <p:txBody>
          <a:bodyPr wrap="none" rtlCol="0">
            <a:spAutoFit/>
          </a:bodyPr>
          <a:lstStyle/>
          <a:p>
            <a:r>
              <a:rPr lang="en-US" sz="2400" b="1" dirty="0">
                <a:solidFill>
                  <a:srgbClr val="FFC000"/>
                </a:solidFill>
              </a:rPr>
              <a:t>Average age of U.S Population </a:t>
            </a:r>
            <a:r>
              <a:rPr lang="en-US" sz="2400" b="1" dirty="0"/>
              <a:t>37.5</a:t>
            </a:r>
            <a:r>
              <a:rPr lang="en-US" sz="2400" b="1" dirty="0">
                <a:solidFill>
                  <a:srgbClr val="FFC000"/>
                </a:solidFill>
              </a:rPr>
              <a:t> </a:t>
            </a:r>
          </a:p>
        </p:txBody>
      </p:sp>
      <p:sp>
        <p:nvSpPr>
          <p:cNvPr id="3" name="TextBox 2"/>
          <p:cNvSpPr txBox="1"/>
          <p:nvPr/>
        </p:nvSpPr>
        <p:spPr>
          <a:xfrm>
            <a:off x="8208020" y="1524000"/>
            <a:ext cx="1509893" cy="369332"/>
          </a:xfrm>
          <a:prstGeom prst="rect">
            <a:avLst/>
          </a:prstGeom>
          <a:noFill/>
        </p:spPr>
        <p:txBody>
          <a:bodyPr wrap="square" rtlCol="0">
            <a:spAutoFit/>
          </a:bodyPr>
          <a:lstStyle/>
          <a:p>
            <a:r>
              <a:rPr lang="en-US" b="1" dirty="0" err="1"/>
              <a:t>Bacteroidetes</a:t>
            </a:r>
            <a:r>
              <a:rPr lang="en-US" dirty="0"/>
              <a:t> </a:t>
            </a:r>
          </a:p>
        </p:txBody>
      </p:sp>
      <p:sp>
        <p:nvSpPr>
          <p:cNvPr id="5" name="TextBox 4"/>
          <p:cNvSpPr txBox="1"/>
          <p:nvPr/>
        </p:nvSpPr>
        <p:spPr>
          <a:xfrm>
            <a:off x="7515225" y="5867400"/>
            <a:ext cx="1497076" cy="369332"/>
          </a:xfrm>
          <a:prstGeom prst="rect">
            <a:avLst/>
          </a:prstGeom>
          <a:noFill/>
        </p:spPr>
        <p:txBody>
          <a:bodyPr wrap="none" rtlCol="0">
            <a:spAutoFit/>
          </a:bodyPr>
          <a:lstStyle/>
          <a:p>
            <a:r>
              <a:rPr lang="en-US" b="1" dirty="0" err="1"/>
              <a:t>Bacteroidetes</a:t>
            </a:r>
            <a:endParaRPr lang="en-US" b="1" dirty="0"/>
          </a:p>
        </p:txBody>
      </p:sp>
      <p:sp>
        <p:nvSpPr>
          <p:cNvPr id="10" name="TextBox 9"/>
          <p:cNvSpPr txBox="1"/>
          <p:nvPr/>
        </p:nvSpPr>
        <p:spPr>
          <a:xfrm>
            <a:off x="2777562" y="5421868"/>
            <a:ext cx="1489639" cy="369332"/>
          </a:xfrm>
          <a:prstGeom prst="rect">
            <a:avLst/>
          </a:prstGeom>
          <a:noFill/>
        </p:spPr>
        <p:txBody>
          <a:bodyPr wrap="none" rtlCol="0">
            <a:spAutoFit/>
          </a:bodyPr>
          <a:lstStyle/>
          <a:p>
            <a:r>
              <a:rPr lang="en-US" b="1" dirty="0" err="1">
                <a:latin typeface="Calibri" pitchFamily="34" charset="0"/>
              </a:rPr>
              <a:t>Protobacteria</a:t>
            </a:r>
            <a:endParaRPr lang="en-US" b="1" dirty="0">
              <a:latin typeface="Calibri" pitchFamily="34" charset="0"/>
            </a:endParaRPr>
          </a:p>
        </p:txBody>
      </p:sp>
      <p:sp>
        <p:nvSpPr>
          <p:cNvPr id="12" name="TextBox 11"/>
          <p:cNvSpPr txBox="1"/>
          <p:nvPr/>
        </p:nvSpPr>
        <p:spPr>
          <a:xfrm>
            <a:off x="2286000" y="4736068"/>
            <a:ext cx="1175706" cy="369332"/>
          </a:xfrm>
          <a:prstGeom prst="rect">
            <a:avLst/>
          </a:prstGeom>
          <a:noFill/>
        </p:spPr>
        <p:txBody>
          <a:bodyPr wrap="none" rtlCol="0">
            <a:spAutoFit/>
          </a:bodyPr>
          <a:lstStyle/>
          <a:p>
            <a:r>
              <a:rPr lang="en-US" b="1" dirty="0" err="1">
                <a:latin typeface="Calibri" pitchFamily="34" charset="0"/>
              </a:rPr>
              <a:t>Firmicutes</a:t>
            </a:r>
            <a:endParaRPr lang="en-US" b="1" dirty="0">
              <a:latin typeface="Calibri" pitchFamily="34" charset="0"/>
            </a:endParaRPr>
          </a:p>
        </p:txBody>
      </p:sp>
      <p:sp>
        <p:nvSpPr>
          <p:cNvPr id="29" name="TextBox 28"/>
          <p:cNvSpPr txBox="1"/>
          <p:nvPr/>
        </p:nvSpPr>
        <p:spPr>
          <a:xfrm>
            <a:off x="8995550" y="3628072"/>
            <a:ext cx="307947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60093"/>
                </a:solidFill>
                <a:effectLst>
                  <a:outerShdw blurRad="38100" dist="38100" dir="2700000" algn="tl">
                    <a:srgbClr val="000000">
                      <a:alpha val="43137"/>
                    </a:srgbClr>
                  </a:outerShdw>
                </a:effectLst>
                <a:uLnTx/>
                <a:uFillTx/>
                <a:latin typeface="Calibri" panose="020F0502020204030204"/>
                <a:ea typeface="+mn-ea"/>
                <a:cs typeface="+mn-cs"/>
              </a:rPr>
              <a:t>Connecting multiple diseases through A single framework or underlying cause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Martin J.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Blaser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2703595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35" y="350875"/>
            <a:ext cx="8188577" cy="4992118"/>
          </a:xfrm>
          <a:prstGeom prst="rect">
            <a:avLst/>
          </a:prstGeom>
        </p:spPr>
      </p:pic>
      <p:sp>
        <p:nvSpPr>
          <p:cNvPr id="3" name="TextBox 2"/>
          <p:cNvSpPr txBox="1"/>
          <p:nvPr/>
        </p:nvSpPr>
        <p:spPr>
          <a:xfrm>
            <a:off x="1550615" y="5499102"/>
            <a:ext cx="8789457" cy="800219"/>
          </a:xfrm>
          <a:prstGeom prst="rect">
            <a:avLst/>
          </a:prstGeom>
          <a:noFill/>
        </p:spPr>
        <p:txBody>
          <a:bodyPr wrap="none" rtlCol="0">
            <a:spAutoFit/>
          </a:bodyPr>
          <a:lstStyle/>
          <a:p>
            <a:pPr algn="ctr"/>
            <a:r>
              <a:rPr lang="en-US" sz="2800" dirty="0">
                <a:effectLst>
                  <a:outerShdw blurRad="38100" dist="38100" dir="2700000" algn="tl">
                    <a:srgbClr val="000000">
                      <a:alpha val="43137"/>
                    </a:srgbClr>
                  </a:outerShdw>
                </a:effectLst>
              </a:rPr>
              <a:t>Gut microbiota and immune crosstalk in metabolic disease.</a:t>
            </a:r>
          </a:p>
          <a:p>
            <a:endParaRPr lang="en-US" dirty="0"/>
          </a:p>
        </p:txBody>
      </p:sp>
      <p:sp>
        <p:nvSpPr>
          <p:cNvPr id="4" name="TextBox 3"/>
          <p:cNvSpPr txBox="1"/>
          <p:nvPr/>
        </p:nvSpPr>
        <p:spPr>
          <a:xfrm>
            <a:off x="3724275" y="5976153"/>
            <a:ext cx="4210050" cy="738664"/>
          </a:xfrm>
          <a:prstGeom prst="rect">
            <a:avLst/>
          </a:prstGeom>
          <a:noFill/>
        </p:spPr>
        <p:txBody>
          <a:bodyPr wrap="square" rtlCol="0">
            <a:spAutoFit/>
          </a:bodyPr>
          <a:lstStyle/>
          <a:p>
            <a:pPr algn="ctr"/>
            <a:r>
              <a:rPr lang="en-US" sz="2400" b="1" dirty="0" err="1"/>
              <a:t>Burcelin</a:t>
            </a:r>
            <a:r>
              <a:rPr lang="en-US" sz="2400" b="1" dirty="0"/>
              <a:t> R.</a:t>
            </a:r>
          </a:p>
          <a:p>
            <a:pPr algn="ctr"/>
            <a:r>
              <a:rPr lang="en-US" dirty="0" err="1"/>
              <a:t>Mol</a:t>
            </a:r>
            <a:r>
              <a:rPr lang="en-US" dirty="0"/>
              <a:t> </a:t>
            </a:r>
            <a:r>
              <a:rPr lang="en-US" dirty="0" err="1"/>
              <a:t>Metab</a:t>
            </a:r>
            <a:r>
              <a:rPr lang="en-US" dirty="0"/>
              <a:t>. 2016 Jun 6;5(9):771-81</a:t>
            </a:r>
          </a:p>
        </p:txBody>
      </p:sp>
      <p:pic>
        <p:nvPicPr>
          <p:cNvPr id="5" name="Picture 4">
            <a:extLst>
              <a:ext uri="{FF2B5EF4-FFF2-40B4-BE49-F238E27FC236}">
                <a16:creationId xmlns:a16="http://schemas.microsoft.com/office/drawing/2014/main" id="{89BA24E4-533E-4917-8A8B-83A55430B5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7" t="353" r="537"/>
          <a:stretch/>
        </p:blipFill>
        <p:spPr>
          <a:xfrm>
            <a:off x="9581119" y="1999547"/>
            <a:ext cx="2242286" cy="2721309"/>
          </a:xfrm>
          <a:prstGeom prst="rect">
            <a:avLst/>
          </a:prstGeom>
        </p:spPr>
      </p:pic>
      <p:sp>
        <p:nvSpPr>
          <p:cNvPr id="6" name="TextBox 5">
            <a:extLst>
              <a:ext uri="{FF2B5EF4-FFF2-40B4-BE49-F238E27FC236}">
                <a16:creationId xmlns:a16="http://schemas.microsoft.com/office/drawing/2014/main" id="{5F6BA1DE-3407-4040-8144-3E2CFF577673}"/>
              </a:ext>
            </a:extLst>
          </p:cNvPr>
          <p:cNvSpPr txBox="1"/>
          <p:nvPr/>
        </p:nvSpPr>
        <p:spPr>
          <a:xfrm>
            <a:off x="10340072" y="1105786"/>
            <a:ext cx="484748" cy="369332"/>
          </a:xfrm>
          <a:prstGeom prst="rect">
            <a:avLst/>
          </a:prstGeom>
          <a:noFill/>
        </p:spPr>
        <p:txBody>
          <a:bodyPr wrap="none" rtlCol="0">
            <a:spAutoFit/>
          </a:bodyPr>
          <a:lstStyle/>
          <a:p>
            <a:r>
              <a:rPr lang="en-US" dirty="0"/>
              <a:t>Y/Y</a:t>
            </a:r>
          </a:p>
        </p:txBody>
      </p:sp>
    </p:spTree>
    <p:extLst>
      <p:ext uri="{BB962C8B-B14F-4D97-AF65-F5344CB8AC3E}">
        <p14:creationId xmlns:p14="http://schemas.microsoft.com/office/powerpoint/2010/main" val="1427582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80109"/>
            <a:ext cx="8229600" cy="1143000"/>
          </a:xfrm>
        </p:spPr>
        <p:txBody>
          <a:bodyPr>
            <a:normAutofit fontScale="90000"/>
          </a:bodyPr>
          <a:lstStyle/>
          <a:p>
            <a:r>
              <a:rPr lang="en-US" dirty="0"/>
              <a:t>MICROBIAL CLOCK: Endogenous</a:t>
            </a:r>
            <a:br>
              <a:rPr lang="en-US" dirty="0"/>
            </a:br>
            <a:r>
              <a:rPr lang="en-US" sz="3600" dirty="0"/>
              <a:t>Obesity</a:t>
            </a:r>
          </a:p>
        </p:txBody>
      </p:sp>
      <p:sp>
        <p:nvSpPr>
          <p:cNvPr id="5" name="Content Placeholder 4"/>
          <p:cNvSpPr>
            <a:spLocks noGrp="1"/>
          </p:cNvSpPr>
          <p:nvPr>
            <p:ph idx="1"/>
          </p:nvPr>
        </p:nvSpPr>
        <p:spPr>
          <a:xfrm>
            <a:off x="1981200" y="1600200"/>
            <a:ext cx="8229600" cy="4724400"/>
          </a:xfrm>
        </p:spPr>
        <p:txBody>
          <a:bodyPr>
            <a:normAutofit fontScale="92500" lnSpcReduction="20000"/>
          </a:bodyPr>
          <a:lstStyle/>
          <a:p>
            <a:r>
              <a:rPr lang="en-US" dirty="0"/>
              <a:t>Bacterial communities with different proportion of bacteria in obese compared to lean </a:t>
            </a:r>
          </a:p>
          <a:p>
            <a:pPr lvl="1"/>
            <a:r>
              <a:rPr lang="en-US" dirty="0"/>
              <a:t>Greater representation of </a:t>
            </a:r>
            <a:r>
              <a:rPr lang="en-US" dirty="0">
                <a:solidFill>
                  <a:srgbClr val="FF0000"/>
                </a:solidFill>
              </a:rPr>
              <a:t>Firmicutes (+)</a:t>
            </a:r>
            <a:r>
              <a:rPr lang="en-US" dirty="0"/>
              <a:t> and fewer </a:t>
            </a:r>
            <a:r>
              <a:rPr lang="en-US" dirty="0">
                <a:solidFill>
                  <a:srgbClr val="FF0000"/>
                </a:solidFill>
              </a:rPr>
              <a:t>Bacteroidetes(-)</a:t>
            </a:r>
          </a:p>
          <a:p>
            <a:pPr lvl="1"/>
            <a:r>
              <a:rPr lang="en-US" dirty="0"/>
              <a:t>After 52 weeks of diet-induced weight loss, the ratio of Bacteroidetes to Firmicutes approached a lean type profile</a:t>
            </a:r>
          </a:p>
          <a:p>
            <a:r>
              <a:rPr lang="en-US" dirty="0"/>
              <a:t>Metagenomic analysis- Enrichment in genes involved in energy extraction from food</a:t>
            </a:r>
          </a:p>
          <a:p>
            <a:pPr lvl="1"/>
            <a:r>
              <a:rPr lang="en-US" dirty="0"/>
              <a:t>Less energy in feces        greater levels of short chain fatty acids (SCFAs) in the cecum </a:t>
            </a:r>
          </a:p>
          <a:p>
            <a:r>
              <a:rPr lang="en-US" dirty="0"/>
              <a:t>Luminal contents from ceca of obese or lean mice given to lean germ-free recipients, the mice receiving microbes from obese donors gained more weight over a 2-week period than recipients of the lean microbes despite equal food intake</a:t>
            </a:r>
          </a:p>
          <a:p>
            <a:endParaRPr lang="en-US" dirty="0"/>
          </a:p>
        </p:txBody>
      </p:sp>
      <p:sp>
        <p:nvSpPr>
          <p:cNvPr id="2" name="TextBox 1"/>
          <p:cNvSpPr txBox="1"/>
          <p:nvPr/>
        </p:nvSpPr>
        <p:spPr>
          <a:xfrm>
            <a:off x="4114800" y="5507665"/>
            <a:ext cx="3923414" cy="600164"/>
          </a:xfrm>
          <a:prstGeom prst="rect">
            <a:avLst/>
          </a:prstGeom>
          <a:noFill/>
        </p:spPr>
        <p:txBody>
          <a:bodyPr wrap="square" rtlCol="0">
            <a:spAutoFit/>
          </a:bodyPr>
          <a:lstStyle/>
          <a:p>
            <a:pPr algn="ctr"/>
            <a:r>
              <a:rPr lang="en-US" sz="1100" dirty="0"/>
              <a:t>REF.  Ley RE et al. </a:t>
            </a:r>
            <a:r>
              <a:rPr lang="en-US" sz="1100" dirty="0" err="1"/>
              <a:t>Proc</a:t>
            </a:r>
            <a:r>
              <a:rPr lang="en-US" sz="1100" dirty="0"/>
              <a:t> </a:t>
            </a:r>
            <a:r>
              <a:rPr lang="en-US" sz="1100" dirty="0" err="1"/>
              <a:t>Natl</a:t>
            </a:r>
            <a:r>
              <a:rPr lang="en-US" sz="1100" dirty="0"/>
              <a:t> </a:t>
            </a:r>
            <a:r>
              <a:rPr lang="en-US" sz="1100" dirty="0" err="1"/>
              <a:t>Acad</a:t>
            </a:r>
            <a:r>
              <a:rPr lang="en-US" sz="1100" dirty="0"/>
              <a:t> Sci. 2005.</a:t>
            </a:r>
          </a:p>
          <a:p>
            <a:pPr algn="ctr"/>
            <a:r>
              <a:rPr lang="en-US" sz="1100" dirty="0" err="1"/>
              <a:t>Turnbaugh</a:t>
            </a:r>
            <a:r>
              <a:rPr lang="en-US" sz="1100" dirty="0"/>
              <a:t> P et al. Nature 2006. </a:t>
            </a:r>
          </a:p>
          <a:p>
            <a:pPr algn="ctr"/>
            <a:r>
              <a:rPr lang="en-US" sz="1100" dirty="0"/>
              <a:t>Duncan et al. </a:t>
            </a:r>
            <a:r>
              <a:rPr lang="en-US" sz="1100" dirty="0" err="1"/>
              <a:t>Int</a:t>
            </a:r>
            <a:r>
              <a:rPr lang="en-US" sz="1100" dirty="0"/>
              <a:t> J </a:t>
            </a:r>
            <a:r>
              <a:rPr lang="en-US" sz="1100" dirty="0" err="1"/>
              <a:t>Obes</a:t>
            </a:r>
            <a:r>
              <a:rPr lang="en-US" sz="1100" dirty="0"/>
              <a:t>. 2008</a:t>
            </a:r>
          </a:p>
        </p:txBody>
      </p:sp>
      <p:cxnSp>
        <p:nvCxnSpPr>
          <p:cNvPr id="10" name="Straight Arrow Connector 9"/>
          <p:cNvCxnSpPr/>
          <p:nvPr/>
        </p:nvCxnSpPr>
        <p:spPr>
          <a:xfrm>
            <a:off x="5167745" y="4038600"/>
            <a:ext cx="304800" cy="0"/>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24000" y="1295400"/>
            <a:ext cx="91440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31879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792" y="198120"/>
            <a:ext cx="8507140" cy="615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50585" y="198120"/>
            <a:ext cx="8064745" cy="523220"/>
          </a:xfrm>
          <a:prstGeom prst="rect">
            <a:avLst/>
          </a:prstGeom>
          <a:solidFill>
            <a:schemeClr val="bg1"/>
          </a:solidFill>
        </p:spPr>
        <p:txBody>
          <a:bodyPr wrap="square" rtlCol="0">
            <a:spAutoFit/>
          </a:bodyPr>
          <a:lstStyle/>
          <a:p>
            <a:pPr algn="ctr"/>
            <a:r>
              <a:rPr lang="en-US" sz="2800" b="1" dirty="0"/>
              <a:t>EXOGENOUS “DISRUPTION/RECONSTRUCTION”</a:t>
            </a:r>
          </a:p>
        </p:txBody>
      </p:sp>
      <p:pic>
        <p:nvPicPr>
          <p:cNvPr id="4" name="Content Placeholder 3" descr="C:\Users\vllewis\Desktop\John\ef 003.jpg">
            <a:extLst>
              <a:ext uri="{FF2B5EF4-FFF2-40B4-BE49-F238E27FC236}">
                <a16:creationId xmlns:a16="http://schemas.microsoft.com/office/drawing/2014/main" id="{7E3D1982-7EB2-4CD7-957E-E0EAA8594383}"/>
              </a:ext>
            </a:extLst>
          </p:cNvPr>
          <p:cNvPicPr>
            <a:picLocks noChangeAspect="1" noChangeArrowheads="1"/>
          </p:cNvPicPr>
          <p:nvPr/>
        </p:nvPicPr>
        <p:blipFill>
          <a:blip r:embed="rId3"/>
          <a:srcRect/>
          <a:stretch>
            <a:fillRect/>
          </a:stretch>
        </p:blipFill>
        <p:spPr>
          <a:xfrm>
            <a:off x="554664" y="584791"/>
            <a:ext cx="3132817" cy="2349795"/>
          </a:xfrm>
          <a:prstGeom prst="rect">
            <a:avLst/>
          </a:prstGeom>
          <a:effectLst>
            <a:outerShdw blurRad="292100" dist="139700" dir="2700000" algn="tl" rotWithShape="0">
              <a:srgbClr val="333333">
                <a:alpha val="65000"/>
              </a:srgbClr>
            </a:outerShdw>
          </a:effectLst>
          <a:extLst/>
        </p:spPr>
      </p:pic>
      <p:sp>
        <p:nvSpPr>
          <p:cNvPr id="5" name="TextBox 4">
            <a:extLst>
              <a:ext uri="{FF2B5EF4-FFF2-40B4-BE49-F238E27FC236}">
                <a16:creationId xmlns:a16="http://schemas.microsoft.com/office/drawing/2014/main" id="{34FB5D1F-E9B8-4ED7-8E6F-3AE30DC0A091}"/>
              </a:ext>
            </a:extLst>
          </p:cNvPr>
          <p:cNvSpPr txBox="1"/>
          <p:nvPr/>
        </p:nvSpPr>
        <p:spPr>
          <a:xfrm>
            <a:off x="881394" y="215459"/>
            <a:ext cx="2010550" cy="369332"/>
          </a:xfrm>
          <a:prstGeom prst="rect">
            <a:avLst/>
          </a:prstGeom>
          <a:noFill/>
        </p:spPr>
        <p:txBody>
          <a:bodyPr wrap="none" rtlCol="0">
            <a:spAutoFit/>
          </a:bodyPr>
          <a:lstStyle/>
          <a:p>
            <a:r>
              <a:rPr lang="en-US" dirty="0"/>
              <a:t>CHRONIC WOUNDS</a:t>
            </a:r>
          </a:p>
        </p:txBody>
      </p:sp>
    </p:spTree>
    <p:extLst>
      <p:ext uri="{BB962C8B-B14F-4D97-AF65-F5344CB8AC3E}">
        <p14:creationId xmlns:p14="http://schemas.microsoft.com/office/powerpoint/2010/main" val="110307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60376"/>
            <a:ext cx="8839200" cy="1139825"/>
          </a:xfrm>
        </p:spPr>
        <p:txBody>
          <a:bodyPr>
            <a:normAutofit fontScale="90000"/>
          </a:bodyPr>
          <a:lstStyle/>
          <a:p>
            <a:pPr>
              <a:defRPr/>
            </a:pPr>
            <a:r>
              <a:rPr lang="en-US" sz="4000" b="1" dirty="0">
                <a:solidFill>
                  <a:srgbClr val="000099"/>
                </a:solidFill>
                <a:latin typeface="Arial" pitchFamily="34" charset="0"/>
                <a:cs typeface="Arial" pitchFamily="34" charset="0"/>
              </a:rPr>
              <a:t>Integrating Biofilm (BF)  and Planktonic (P) Transmission IN WOUNDS</a:t>
            </a:r>
            <a:br>
              <a:rPr lang="en-US" sz="4000" b="1" dirty="0">
                <a:solidFill>
                  <a:srgbClr val="000099"/>
                </a:solidFill>
                <a:latin typeface="Arial" pitchFamily="34" charset="0"/>
                <a:cs typeface="Arial" pitchFamily="34" charset="0"/>
              </a:rPr>
            </a:br>
            <a:r>
              <a:rPr lang="en-US" sz="4000" dirty="0">
                <a:solidFill>
                  <a:srgbClr val="FF0000"/>
                </a:solidFill>
                <a:latin typeface="Arial" pitchFamily="34" charset="0"/>
                <a:cs typeface="Arial" pitchFamily="34" charset="0"/>
              </a:rPr>
              <a:t>Ping-Pong” Pathogenesis</a:t>
            </a:r>
            <a:br>
              <a:rPr lang="en-US" sz="4000" dirty="0">
                <a:solidFill>
                  <a:srgbClr val="FF0000"/>
                </a:solidFill>
                <a:latin typeface="Arial" pitchFamily="34" charset="0"/>
                <a:cs typeface="Arial" pitchFamily="34" charset="0"/>
              </a:rPr>
            </a:br>
            <a:r>
              <a:rPr lang="en-US" sz="3200" dirty="0">
                <a:solidFill>
                  <a:srgbClr val="FF0000"/>
                </a:solidFill>
                <a:latin typeface="Arial" pitchFamily="34" charset="0"/>
                <a:cs typeface="Arial" pitchFamily="34" charset="0"/>
              </a:rPr>
              <a:t>“</a:t>
            </a:r>
          </a:p>
        </p:txBody>
      </p:sp>
      <p:sp>
        <p:nvSpPr>
          <p:cNvPr id="46" name="Slide Number Placeholder 45"/>
          <p:cNvSpPr>
            <a:spLocks noGrp="1"/>
          </p:cNvSpPr>
          <p:nvPr>
            <p:ph type="sldNum" sz="quarter" idx="12"/>
          </p:nvPr>
        </p:nvSpPr>
        <p:spPr/>
        <p:txBody>
          <a:bodyPr/>
          <a:lstStyle/>
          <a:p>
            <a:fld id="{813EC31A-18BA-48D7-908B-7DAEB96AD58C}" type="slidenum">
              <a:rPr lang="en-US" smtClean="0"/>
              <a:pPr/>
              <a:t>28</a:t>
            </a:fld>
            <a:endParaRPr lang="en-US"/>
          </a:p>
        </p:txBody>
      </p:sp>
      <p:cxnSp>
        <p:nvCxnSpPr>
          <p:cNvPr id="10" name="Straight Connector 9"/>
          <p:cNvCxnSpPr/>
          <p:nvPr/>
        </p:nvCxnSpPr>
        <p:spPr bwMode="auto">
          <a:xfrm>
            <a:off x="4724400" y="2451100"/>
            <a:ext cx="2438400" cy="0"/>
          </a:xfrm>
          <a:prstGeom prst="line">
            <a:avLst/>
          </a:prstGeom>
          <a:solidFill>
            <a:schemeClr val="accent1"/>
          </a:solidFill>
          <a:ln w="88900" cap="flat" cmpd="sng" algn="ctr">
            <a:solidFill>
              <a:schemeClr val="accent3">
                <a:lumMod val="20000"/>
                <a:lumOff val="80000"/>
              </a:schemeClr>
            </a:solidFill>
            <a:prstDash val="solid"/>
            <a:round/>
            <a:headEnd type="none" w="med" len="med"/>
            <a:tailEnd type="none" w="med" len="med"/>
          </a:ln>
          <a:effectLst>
            <a:innerShdw blurRad="114300">
              <a:prstClr val="black"/>
            </a:innerShdw>
          </a:effectLst>
          <a:scene3d>
            <a:camera prst="orthographicFront"/>
            <a:lightRig rig="threePt" dir="t"/>
          </a:scene3d>
          <a:sp3d>
            <a:bevelT prst="relaxedInset"/>
          </a:sp3d>
        </p:spPr>
      </p:cxnSp>
      <p:cxnSp>
        <p:nvCxnSpPr>
          <p:cNvPr id="11" name="Straight Connector 10"/>
          <p:cNvCxnSpPr/>
          <p:nvPr/>
        </p:nvCxnSpPr>
        <p:spPr bwMode="auto">
          <a:xfrm>
            <a:off x="4724400" y="2530475"/>
            <a:ext cx="2438400" cy="0"/>
          </a:xfrm>
          <a:prstGeom prst="line">
            <a:avLst/>
          </a:prstGeom>
          <a:solidFill>
            <a:schemeClr val="accent1"/>
          </a:solidFill>
          <a:ln w="88900" cap="flat" cmpd="sng" algn="ctr">
            <a:solidFill>
              <a:schemeClr val="accent3">
                <a:lumMod val="20000"/>
                <a:lumOff val="80000"/>
              </a:schemeClr>
            </a:solidFill>
            <a:prstDash val="solid"/>
            <a:round/>
            <a:headEnd type="none" w="med" len="med"/>
            <a:tailEnd type="none" w="med" len="med"/>
          </a:ln>
          <a:effectLst>
            <a:innerShdw blurRad="114300">
              <a:prstClr val="black"/>
            </a:innerShdw>
          </a:effectLst>
          <a:scene3d>
            <a:camera prst="orthographicFront"/>
            <a:lightRig rig="threePt" dir="t"/>
          </a:scene3d>
          <a:sp3d>
            <a:bevelT prst="relaxedInset"/>
          </a:sp3d>
        </p:spPr>
      </p:cxnSp>
      <p:sp>
        <p:nvSpPr>
          <p:cNvPr id="143366" name="Oval 15"/>
          <p:cNvSpPr>
            <a:spLocks noChangeArrowheads="1"/>
          </p:cNvSpPr>
          <p:nvPr/>
        </p:nvSpPr>
        <p:spPr bwMode="auto">
          <a:xfrm>
            <a:off x="4572000" y="2819400"/>
            <a:ext cx="2743200" cy="2362200"/>
          </a:xfrm>
          <a:prstGeom prst="ellipse">
            <a:avLst/>
          </a:prstGeom>
          <a:solidFill>
            <a:srgbClr val="FF9966"/>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67" name="TextBox 16"/>
          <p:cNvSpPr txBox="1">
            <a:spLocks noChangeArrowheads="1"/>
          </p:cNvSpPr>
          <p:nvPr/>
        </p:nvSpPr>
        <p:spPr bwMode="auto">
          <a:xfrm>
            <a:off x="5029200" y="2057400"/>
            <a:ext cx="1905000" cy="369888"/>
          </a:xfrm>
          <a:prstGeom prst="rect">
            <a:avLst/>
          </a:prstGeom>
          <a:noFill/>
          <a:ln w="9525">
            <a:noFill/>
            <a:miter lim="800000"/>
            <a:headEnd/>
            <a:tailEnd/>
          </a:ln>
        </p:spPr>
        <p:txBody>
          <a:bodyPr>
            <a:spAutoFit/>
          </a:bodyPr>
          <a:lstStyle/>
          <a:p>
            <a:pPr algn="ctr"/>
            <a:r>
              <a:rPr lang="en-US" b="1">
                <a:latin typeface="Arial" pitchFamily="34" charset="0"/>
                <a:cs typeface="Arial" pitchFamily="34" charset="0"/>
              </a:rPr>
              <a:t>ABIOTIC</a:t>
            </a:r>
          </a:p>
        </p:txBody>
      </p:sp>
      <p:sp>
        <p:nvSpPr>
          <p:cNvPr id="143368" name="TextBox 17"/>
          <p:cNvSpPr txBox="1">
            <a:spLocks noChangeArrowheads="1"/>
          </p:cNvSpPr>
          <p:nvPr/>
        </p:nvSpPr>
        <p:spPr bwMode="auto">
          <a:xfrm>
            <a:off x="5029200" y="5867400"/>
            <a:ext cx="1905000" cy="381000"/>
          </a:xfrm>
          <a:prstGeom prst="rect">
            <a:avLst/>
          </a:prstGeom>
          <a:noFill/>
          <a:ln w="9525">
            <a:noFill/>
            <a:miter lim="800000"/>
            <a:headEnd/>
            <a:tailEnd/>
          </a:ln>
        </p:spPr>
        <p:txBody>
          <a:bodyPr>
            <a:spAutoFit/>
          </a:bodyPr>
          <a:lstStyle/>
          <a:p>
            <a:pPr algn="ctr"/>
            <a:r>
              <a:rPr lang="en-US" b="1">
                <a:latin typeface="Arial" pitchFamily="34" charset="0"/>
                <a:cs typeface="Arial" pitchFamily="34" charset="0"/>
              </a:rPr>
              <a:t>BIOTIC</a:t>
            </a:r>
          </a:p>
        </p:txBody>
      </p:sp>
      <p:sp>
        <p:nvSpPr>
          <p:cNvPr id="143369" name="Oval 18"/>
          <p:cNvSpPr>
            <a:spLocks noChangeArrowheads="1"/>
          </p:cNvSpPr>
          <p:nvPr/>
        </p:nvSpPr>
        <p:spPr bwMode="auto">
          <a:xfrm>
            <a:off x="6934200" y="47244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0" name="Oval 19"/>
          <p:cNvSpPr>
            <a:spLocks noChangeArrowheads="1"/>
          </p:cNvSpPr>
          <p:nvPr/>
        </p:nvSpPr>
        <p:spPr bwMode="auto">
          <a:xfrm>
            <a:off x="6781800" y="48768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1" name="Oval 20"/>
          <p:cNvSpPr>
            <a:spLocks noChangeArrowheads="1"/>
          </p:cNvSpPr>
          <p:nvPr/>
        </p:nvSpPr>
        <p:spPr bwMode="auto">
          <a:xfrm>
            <a:off x="6553200" y="50292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2" name="Oval 21"/>
          <p:cNvSpPr>
            <a:spLocks noChangeArrowheads="1"/>
          </p:cNvSpPr>
          <p:nvPr/>
        </p:nvSpPr>
        <p:spPr bwMode="auto">
          <a:xfrm>
            <a:off x="6324600" y="51054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3" name="Oval 22"/>
          <p:cNvSpPr>
            <a:spLocks noChangeArrowheads="1"/>
          </p:cNvSpPr>
          <p:nvPr/>
        </p:nvSpPr>
        <p:spPr bwMode="auto">
          <a:xfrm>
            <a:off x="6019800" y="51816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4" name="Oval 23"/>
          <p:cNvSpPr>
            <a:spLocks noChangeArrowheads="1"/>
          </p:cNvSpPr>
          <p:nvPr/>
        </p:nvSpPr>
        <p:spPr bwMode="auto">
          <a:xfrm>
            <a:off x="5715000" y="51816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5" name="Oval 24"/>
          <p:cNvSpPr>
            <a:spLocks noChangeArrowheads="1"/>
          </p:cNvSpPr>
          <p:nvPr/>
        </p:nvSpPr>
        <p:spPr bwMode="auto">
          <a:xfrm>
            <a:off x="4953000" y="49530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6" name="Oval 25"/>
          <p:cNvSpPr>
            <a:spLocks noChangeArrowheads="1"/>
          </p:cNvSpPr>
          <p:nvPr/>
        </p:nvSpPr>
        <p:spPr bwMode="auto">
          <a:xfrm>
            <a:off x="5181600" y="51054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7" name="Oval 26"/>
          <p:cNvSpPr>
            <a:spLocks noChangeArrowheads="1"/>
          </p:cNvSpPr>
          <p:nvPr/>
        </p:nvSpPr>
        <p:spPr bwMode="auto">
          <a:xfrm>
            <a:off x="5410200" y="51816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8" name="Oval 27"/>
          <p:cNvSpPr>
            <a:spLocks noChangeArrowheads="1"/>
          </p:cNvSpPr>
          <p:nvPr/>
        </p:nvSpPr>
        <p:spPr bwMode="auto">
          <a:xfrm>
            <a:off x="4572000" y="46482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79" name="Oval 28"/>
          <p:cNvSpPr>
            <a:spLocks noChangeArrowheads="1"/>
          </p:cNvSpPr>
          <p:nvPr/>
        </p:nvSpPr>
        <p:spPr bwMode="auto">
          <a:xfrm>
            <a:off x="4724400" y="48006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sp>
        <p:nvSpPr>
          <p:cNvPr id="143380" name="Oval 29"/>
          <p:cNvSpPr>
            <a:spLocks noChangeArrowheads="1"/>
          </p:cNvSpPr>
          <p:nvPr/>
        </p:nvSpPr>
        <p:spPr bwMode="auto">
          <a:xfrm>
            <a:off x="7086600" y="4572000"/>
            <a:ext cx="304800" cy="304800"/>
          </a:xfrm>
          <a:prstGeom prst="ellipse">
            <a:avLst/>
          </a:prstGeom>
          <a:solidFill>
            <a:srgbClr val="CC0000"/>
          </a:solidFill>
          <a:ln w="19050" algn="ctr">
            <a:solidFill>
              <a:schemeClr val="tx1"/>
            </a:solidFill>
            <a:round/>
            <a:headEnd/>
            <a:tailEnd/>
          </a:ln>
        </p:spPr>
        <p:txBody>
          <a:bodyPr/>
          <a:lstStyle/>
          <a:p>
            <a:pPr eaLnBrk="0" hangingPunct="0"/>
            <a:endParaRPr lang="en-US">
              <a:latin typeface="Arial" pitchFamily="34" charset="0"/>
              <a:cs typeface="Arial" pitchFamily="34" charset="0"/>
            </a:endParaRPr>
          </a:p>
        </p:txBody>
      </p:sp>
      <p:cxnSp>
        <p:nvCxnSpPr>
          <p:cNvPr id="143381" name="Straight Connector 31"/>
          <p:cNvCxnSpPr>
            <a:cxnSpLocks noChangeShapeType="1"/>
          </p:cNvCxnSpPr>
          <p:nvPr/>
        </p:nvCxnSpPr>
        <p:spPr bwMode="auto">
          <a:xfrm>
            <a:off x="4724400" y="5562600"/>
            <a:ext cx="2514600" cy="0"/>
          </a:xfrm>
          <a:prstGeom prst="line">
            <a:avLst/>
          </a:prstGeom>
          <a:noFill/>
          <a:ln w="25400" algn="ctr">
            <a:solidFill>
              <a:schemeClr val="tx1"/>
            </a:solidFill>
            <a:round/>
            <a:headEnd/>
            <a:tailEnd/>
          </a:ln>
        </p:spPr>
      </p:cxnSp>
      <p:sp>
        <p:nvSpPr>
          <p:cNvPr id="143382" name="TextBox 32"/>
          <p:cNvSpPr txBox="1">
            <a:spLocks noChangeArrowheads="1"/>
          </p:cNvSpPr>
          <p:nvPr/>
        </p:nvSpPr>
        <p:spPr bwMode="auto">
          <a:xfrm>
            <a:off x="4724400" y="5486400"/>
            <a:ext cx="25146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Wound Bed</a:t>
            </a:r>
          </a:p>
        </p:txBody>
      </p:sp>
      <p:sp>
        <p:nvSpPr>
          <p:cNvPr id="143383" name="TextBox 33"/>
          <p:cNvSpPr txBox="1">
            <a:spLocks noChangeArrowheads="1"/>
          </p:cNvSpPr>
          <p:nvPr/>
        </p:nvSpPr>
        <p:spPr bwMode="auto">
          <a:xfrm>
            <a:off x="4724400" y="2514600"/>
            <a:ext cx="25146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Dressing</a:t>
            </a:r>
          </a:p>
        </p:txBody>
      </p:sp>
      <p:sp>
        <p:nvSpPr>
          <p:cNvPr id="143384" name="TextBox 34"/>
          <p:cNvSpPr txBox="1">
            <a:spLocks noChangeArrowheads="1"/>
          </p:cNvSpPr>
          <p:nvPr/>
        </p:nvSpPr>
        <p:spPr bwMode="auto">
          <a:xfrm>
            <a:off x="5638800" y="2819400"/>
            <a:ext cx="6096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BF</a:t>
            </a:r>
          </a:p>
        </p:txBody>
      </p:sp>
      <p:sp>
        <p:nvSpPr>
          <p:cNvPr id="143385" name="TextBox 35"/>
          <p:cNvSpPr txBox="1">
            <a:spLocks noChangeArrowheads="1"/>
          </p:cNvSpPr>
          <p:nvPr/>
        </p:nvSpPr>
        <p:spPr bwMode="auto">
          <a:xfrm>
            <a:off x="5638800" y="4800600"/>
            <a:ext cx="6096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BF</a:t>
            </a:r>
          </a:p>
        </p:txBody>
      </p:sp>
      <p:sp>
        <p:nvSpPr>
          <p:cNvPr id="143386" name="TextBox 36"/>
          <p:cNvSpPr txBox="1">
            <a:spLocks noChangeArrowheads="1"/>
          </p:cNvSpPr>
          <p:nvPr/>
        </p:nvSpPr>
        <p:spPr bwMode="auto">
          <a:xfrm>
            <a:off x="6629400" y="3733800"/>
            <a:ext cx="12954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Planktonic</a:t>
            </a:r>
          </a:p>
        </p:txBody>
      </p:sp>
      <p:sp>
        <p:nvSpPr>
          <p:cNvPr id="143387" name="TextBox 37"/>
          <p:cNvSpPr txBox="1">
            <a:spLocks noChangeArrowheads="1"/>
          </p:cNvSpPr>
          <p:nvPr/>
        </p:nvSpPr>
        <p:spPr bwMode="auto">
          <a:xfrm>
            <a:off x="3886200" y="3733800"/>
            <a:ext cx="12954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Planktonic</a:t>
            </a:r>
          </a:p>
        </p:txBody>
      </p:sp>
      <p:cxnSp>
        <p:nvCxnSpPr>
          <p:cNvPr id="143388" name="Straight Arrow Connector 39"/>
          <p:cNvCxnSpPr>
            <a:cxnSpLocks noChangeShapeType="1"/>
          </p:cNvCxnSpPr>
          <p:nvPr/>
        </p:nvCxnSpPr>
        <p:spPr bwMode="auto">
          <a:xfrm flipV="1">
            <a:off x="4876800" y="3124200"/>
            <a:ext cx="838200" cy="609600"/>
          </a:xfrm>
          <a:prstGeom prst="straightConnector1">
            <a:avLst/>
          </a:prstGeom>
          <a:noFill/>
          <a:ln w="38100" algn="ctr">
            <a:solidFill>
              <a:schemeClr val="tx1"/>
            </a:solidFill>
            <a:round/>
            <a:headEnd/>
            <a:tailEnd type="arrow" w="lg" len="med"/>
          </a:ln>
        </p:spPr>
      </p:cxnSp>
      <p:cxnSp>
        <p:nvCxnSpPr>
          <p:cNvPr id="143389" name="Straight Arrow Connector 41"/>
          <p:cNvCxnSpPr>
            <a:cxnSpLocks noChangeShapeType="1"/>
          </p:cNvCxnSpPr>
          <p:nvPr/>
        </p:nvCxnSpPr>
        <p:spPr bwMode="auto">
          <a:xfrm rot="10800000">
            <a:off x="4876800" y="4114800"/>
            <a:ext cx="838200" cy="762000"/>
          </a:xfrm>
          <a:prstGeom prst="straightConnector1">
            <a:avLst/>
          </a:prstGeom>
          <a:noFill/>
          <a:ln w="38100" algn="ctr">
            <a:solidFill>
              <a:schemeClr val="tx1"/>
            </a:solidFill>
            <a:round/>
            <a:headEnd/>
            <a:tailEnd type="arrow" w="lg" len="med"/>
          </a:ln>
        </p:spPr>
      </p:cxnSp>
      <p:cxnSp>
        <p:nvCxnSpPr>
          <p:cNvPr id="143390" name="Straight Arrow Connector 42"/>
          <p:cNvCxnSpPr>
            <a:cxnSpLocks noChangeShapeType="1"/>
          </p:cNvCxnSpPr>
          <p:nvPr/>
        </p:nvCxnSpPr>
        <p:spPr bwMode="auto">
          <a:xfrm rot="5400000">
            <a:off x="6172200" y="4114800"/>
            <a:ext cx="762000" cy="762000"/>
          </a:xfrm>
          <a:prstGeom prst="straightConnector1">
            <a:avLst/>
          </a:prstGeom>
          <a:noFill/>
          <a:ln w="38100" algn="ctr">
            <a:solidFill>
              <a:schemeClr val="tx1"/>
            </a:solidFill>
            <a:round/>
            <a:headEnd/>
            <a:tailEnd type="arrow" w="lg" len="med"/>
          </a:ln>
        </p:spPr>
      </p:cxnSp>
      <p:cxnSp>
        <p:nvCxnSpPr>
          <p:cNvPr id="143391" name="Straight Arrow Connector 43"/>
          <p:cNvCxnSpPr>
            <a:cxnSpLocks noChangeShapeType="1"/>
          </p:cNvCxnSpPr>
          <p:nvPr/>
        </p:nvCxnSpPr>
        <p:spPr bwMode="auto">
          <a:xfrm>
            <a:off x="6096000" y="3124200"/>
            <a:ext cx="838200" cy="609600"/>
          </a:xfrm>
          <a:prstGeom prst="straightConnector1">
            <a:avLst/>
          </a:prstGeom>
          <a:noFill/>
          <a:ln w="38100" algn="ctr">
            <a:solidFill>
              <a:schemeClr val="tx1"/>
            </a:solidFill>
            <a:round/>
            <a:headEnd/>
            <a:tailEnd type="arrow" w="lg" len="med"/>
          </a:ln>
        </p:spPr>
      </p:cxnSp>
      <p:sp>
        <p:nvSpPr>
          <p:cNvPr id="54" name="Isosceles Triangle 53"/>
          <p:cNvSpPr/>
          <p:nvPr/>
        </p:nvSpPr>
        <p:spPr bwMode="auto">
          <a:xfrm>
            <a:off x="8382000" y="2743200"/>
            <a:ext cx="914400" cy="2819400"/>
          </a:xfrm>
          <a:prstGeom prst="triangle">
            <a:avLst/>
          </a:prstGeom>
          <a:gradFill>
            <a:gsLst>
              <a:gs pos="0">
                <a:srgbClr val="FFFFFF"/>
              </a:gs>
              <a:gs pos="50000">
                <a:srgbClr val="9CB86E"/>
              </a:gs>
              <a:gs pos="100000">
                <a:srgbClr val="156B13"/>
              </a:gs>
            </a:gsLst>
            <a:lin ang="16200000" scaled="0"/>
          </a:gradFill>
          <a:ln w="63500" cap="flat" cmpd="sng" algn="ctr">
            <a:solidFill>
              <a:srgbClr val="FF0000"/>
            </a:solidFill>
            <a:prstDash val="solid"/>
            <a:round/>
            <a:headEnd type="none" w="med" len="med"/>
            <a:tailEnd type="none" w="med" len="med"/>
          </a:ln>
          <a:effectLst/>
          <a:scene3d>
            <a:camera prst="orthographicFront"/>
            <a:lightRig rig="chilly" dir="t"/>
          </a:scene3d>
          <a:sp3d contourW="12700" prstMaterial="dkEdge">
            <a:contourClr>
              <a:schemeClr val="bg2">
                <a:lumMod val="90000"/>
                <a:lumOff val="10000"/>
              </a:schemeClr>
            </a:contourClr>
          </a:sp3d>
        </p:spPr>
        <p:txBody>
          <a:bodyPr/>
          <a:lstStyle/>
          <a:p>
            <a:pPr eaLnBrk="0" hangingPunct="0">
              <a:defRPr/>
            </a:pPr>
            <a:endParaRPr lang="en-US">
              <a:latin typeface="Arial" pitchFamily="34" charset="0"/>
              <a:cs typeface="Arial" pitchFamily="34" charset="0"/>
            </a:endParaRPr>
          </a:p>
        </p:txBody>
      </p:sp>
      <p:sp>
        <p:nvSpPr>
          <p:cNvPr id="55" name="Isosceles Triangle 54"/>
          <p:cNvSpPr/>
          <p:nvPr/>
        </p:nvSpPr>
        <p:spPr bwMode="auto">
          <a:xfrm rot="10800000">
            <a:off x="2590800" y="2590800"/>
            <a:ext cx="914400" cy="2819400"/>
          </a:xfrm>
          <a:prstGeom prst="triangle">
            <a:avLst/>
          </a:prstGeom>
          <a:gradFill>
            <a:gsLst>
              <a:gs pos="0">
                <a:srgbClr val="FFFFFF"/>
              </a:gs>
              <a:gs pos="50000">
                <a:srgbClr val="9CB86E"/>
              </a:gs>
              <a:gs pos="100000">
                <a:srgbClr val="156B13"/>
              </a:gs>
            </a:gsLst>
            <a:lin ang="16200000" scaled="0"/>
          </a:gradFill>
          <a:ln w="63500" cap="flat" cmpd="sng" algn="ctr">
            <a:solidFill>
              <a:srgbClr val="0000FF"/>
            </a:solidFill>
            <a:prstDash val="solid"/>
            <a:round/>
            <a:headEnd type="none" w="med" len="med"/>
            <a:tailEnd type="none" w="med" len="med"/>
          </a:ln>
          <a:effectLst/>
          <a:scene3d>
            <a:camera prst="orthographicFront"/>
            <a:lightRig rig="chilly" dir="t"/>
          </a:scene3d>
          <a:sp3d contourW="12700" prstMaterial="dkEdge">
            <a:contourClr>
              <a:schemeClr val="bg2">
                <a:lumMod val="90000"/>
                <a:lumOff val="10000"/>
              </a:schemeClr>
            </a:contourClr>
          </a:sp3d>
        </p:spPr>
        <p:txBody>
          <a:bodyPr/>
          <a:lstStyle/>
          <a:p>
            <a:pPr eaLnBrk="0" hangingPunct="0">
              <a:defRPr/>
            </a:pPr>
            <a:endParaRPr lang="en-US">
              <a:latin typeface="Arial" pitchFamily="34" charset="0"/>
              <a:cs typeface="Arial" pitchFamily="34" charset="0"/>
            </a:endParaRPr>
          </a:p>
        </p:txBody>
      </p:sp>
      <p:sp>
        <p:nvSpPr>
          <p:cNvPr id="143394" name="TextBox 55"/>
          <p:cNvSpPr txBox="1">
            <a:spLocks noChangeArrowheads="1"/>
          </p:cNvSpPr>
          <p:nvPr/>
        </p:nvSpPr>
        <p:spPr bwMode="auto">
          <a:xfrm>
            <a:off x="8534400" y="2209800"/>
            <a:ext cx="6096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pH</a:t>
            </a:r>
          </a:p>
        </p:txBody>
      </p:sp>
      <p:sp>
        <p:nvSpPr>
          <p:cNvPr id="143395" name="TextBox 56"/>
          <p:cNvSpPr txBox="1">
            <a:spLocks noChangeArrowheads="1"/>
          </p:cNvSpPr>
          <p:nvPr/>
        </p:nvSpPr>
        <p:spPr bwMode="auto">
          <a:xfrm>
            <a:off x="2743200" y="2209800"/>
            <a:ext cx="609600" cy="369888"/>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Eh</a:t>
            </a:r>
          </a:p>
        </p:txBody>
      </p:sp>
      <p:sp>
        <p:nvSpPr>
          <p:cNvPr id="143396" name="TextBox 57"/>
          <p:cNvSpPr txBox="1">
            <a:spLocks noChangeArrowheads="1"/>
          </p:cNvSpPr>
          <p:nvPr/>
        </p:nvSpPr>
        <p:spPr bwMode="auto">
          <a:xfrm>
            <a:off x="5334000" y="3429000"/>
            <a:ext cx="1219200" cy="1200150"/>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Nutrient</a:t>
            </a:r>
          </a:p>
          <a:p>
            <a:pPr algn="ctr"/>
            <a:r>
              <a:rPr lang="en-US">
                <a:latin typeface="Arial" pitchFamily="34" charset="0"/>
                <a:cs typeface="Arial" pitchFamily="34" charset="0"/>
              </a:rPr>
              <a:t>Supply</a:t>
            </a:r>
          </a:p>
          <a:p>
            <a:pPr algn="ctr"/>
            <a:r>
              <a:rPr lang="en-US">
                <a:latin typeface="Arial" pitchFamily="34" charset="0"/>
                <a:cs typeface="Arial" pitchFamily="34" charset="0"/>
              </a:rPr>
              <a:t>&amp;</a:t>
            </a:r>
          </a:p>
          <a:p>
            <a:pPr algn="ctr"/>
            <a:r>
              <a:rPr lang="en-US">
                <a:latin typeface="Arial" pitchFamily="34" charset="0"/>
                <a:cs typeface="Arial" pitchFamily="34" charset="0"/>
              </a:rPr>
              <a:t>Stress</a:t>
            </a:r>
          </a:p>
        </p:txBody>
      </p:sp>
      <p:sp>
        <p:nvSpPr>
          <p:cNvPr id="42" name="TextBox 41"/>
          <p:cNvSpPr txBox="1"/>
          <p:nvPr/>
        </p:nvSpPr>
        <p:spPr>
          <a:xfrm>
            <a:off x="1981200" y="2438400"/>
            <a:ext cx="685800" cy="369332"/>
          </a:xfrm>
          <a:prstGeom prst="rect">
            <a:avLst/>
          </a:prstGeom>
          <a:noFill/>
        </p:spPr>
        <p:txBody>
          <a:bodyPr wrap="square" rtlCol="0">
            <a:spAutoFit/>
          </a:bodyPr>
          <a:lstStyle/>
          <a:p>
            <a:pPr algn="ctr"/>
            <a:r>
              <a:rPr lang="en-US" b="1" dirty="0">
                <a:latin typeface="Arial" pitchFamily="34" charset="0"/>
                <a:cs typeface="Arial" pitchFamily="34" charset="0"/>
              </a:rPr>
              <a:t>O</a:t>
            </a:r>
            <a:r>
              <a:rPr lang="en-US" b="1" baseline="-25000" dirty="0">
                <a:latin typeface="Arial" pitchFamily="34" charset="0"/>
                <a:cs typeface="Arial" pitchFamily="34" charset="0"/>
              </a:rPr>
              <a:t>2</a:t>
            </a:r>
          </a:p>
        </p:txBody>
      </p:sp>
      <p:sp>
        <p:nvSpPr>
          <p:cNvPr id="43" name="TextBox 42"/>
          <p:cNvSpPr txBox="1"/>
          <p:nvPr/>
        </p:nvSpPr>
        <p:spPr>
          <a:xfrm>
            <a:off x="1981200" y="5257800"/>
            <a:ext cx="685800" cy="369332"/>
          </a:xfrm>
          <a:prstGeom prst="rect">
            <a:avLst/>
          </a:prstGeom>
          <a:noFill/>
        </p:spPr>
        <p:txBody>
          <a:bodyPr wrap="square" rtlCol="0">
            <a:spAutoFit/>
          </a:bodyPr>
          <a:lstStyle/>
          <a:p>
            <a:pPr algn="ctr"/>
            <a:r>
              <a:rPr lang="en-US" b="1" dirty="0">
                <a:latin typeface="Arial" pitchFamily="34" charset="0"/>
                <a:cs typeface="Arial" pitchFamily="34" charset="0"/>
              </a:rPr>
              <a:t>H</a:t>
            </a:r>
            <a:r>
              <a:rPr lang="en-US" b="1" baseline="-25000" dirty="0">
                <a:latin typeface="Arial" pitchFamily="34" charset="0"/>
                <a:cs typeface="Arial" pitchFamily="34" charset="0"/>
              </a:rPr>
              <a:t>2</a:t>
            </a:r>
          </a:p>
        </p:txBody>
      </p:sp>
      <p:sp>
        <p:nvSpPr>
          <p:cNvPr id="44" name="TextBox 43"/>
          <p:cNvSpPr txBox="1"/>
          <p:nvPr/>
        </p:nvSpPr>
        <p:spPr>
          <a:xfrm>
            <a:off x="9220200" y="2438400"/>
            <a:ext cx="685800" cy="369332"/>
          </a:xfrm>
          <a:prstGeom prst="rect">
            <a:avLst/>
          </a:prstGeom>
          <a:noFill/>
        </p:spPr>
        <p:txBody>
          <a:bodyPr wrap="square" rtlCol="0">
            <a:spAutoFit/>
          </a:bodyPr>
          <a:lstStyle/>
          <a:p>
            <a:pPr algn="ctr"/>
            <a:r>
              <a:rPr lang="en-US" b="1" dirty="0">
                <a:latin typeface="Arial" pitchFamily="34" charset="0"/>
                <a:cs typeface="Arial" pitchFamily="34" charset="0"/>
              </a:rPr>
              <a:t>11</a:t>
            </a:r>
            <a:endParaRPr lang="en-US" b="1" baseline="-25000" dirty="0">
              <a:latin typeface="Arial" pitchFamily="34" charset="0"/>
              <a:cs typeface="Arial" pitchFamily="34" charset="0"/>
            </a:endParaRPr>
          </a:p>
        </p:txBody>
      </p:sp>
      <p:sp>
        <p:nvSpPr>
          <p:cNvPr id="45" name="TextBox 44"/>
          <p:cNvSpPr txBox="1"/>
          <p:nvPr/>
        </p:nvSpPr>
        <p:spPr>
          <a:xfrm>
            <a:off x="9220200" y="5257800"/>
            <a:ext cx="685800" cy="369332"/>
          </a:xfrm>
          <a:prstGeom prst="rect">
            <a:avLst/>
          </a:prstGeom>
          <a:noFill/>
        </p:spPr>
        <p:txBody>
          <a:bodyPr wrap="square" rtlCol="0">
            <a:spAutoFit/>
          </a:bodyPr>
          <a:lstStyle/>
          <a:p>
            <a:pPr algn="ctr"/>
            <a:r>
              <a:rPr lang="en-US" b="1" dirty="0">
                <a:latin typeface="Arial" pitchFamily="34" charset="0"/>
                <a:cs typeface="Arial" pitchFamily="34" charset="0"/>
              </a:rPr>
              <a:t>2</a:t>
            </a:r>
            <a:endParaRPr lang="en-US" b="1" baseline="-25000" dirty="0">
              <a:latin typeface="Arial" pitchFamily="34" charset="0"/>
              <a:cs typeface="Arial" pitchFamily="34" charset="0"/>
            </a:endParaRPr>
          </a:p>
        </p:txBody>
      </p:sp>
      <p:pic>
        <p:nvPicPr>
          <p:cNvPr id="41" name="Picture 40" descr="Untitled-3 copy.jpg">
            <a:extLst>
              <a:ext uri="{FF2B5EF4-FFF2-40B4-BE49-F238E27FC236}">
                <a16:creationId xmlns:a16="http://schemas.microsoft.com/office/drawing/2014/main" id="{115E2A75-70AF-4D6D-92CB-6F31FC9D1A06}"/>
              </a:ext>
            </a:extLst>
          </p:cNvPr>
          <p:cNvPicPr/>
          <p:nvPr/>
        </p:nvPicPr>
        <p:blipFill>
          <a:blip r:embed="rId2" cstate="print"/>
          <a:stretch>
            <a:fillRect/>
          </a:stretch>
        </p:blipFill>
        <p:spPr>
          <a:xfrm>
            <a:off x="933254" y="3085957"/>
            <a:ext cx="2933896" cy="1420055"/>
          </a:xfrm>
          <a:prstGeom prst="rect">
            <a:avLst/>
          </a:prstGeom>
        </p:spPr>
      </p:pic>
      <p:pic>
        <p:nvPicPr>
          <p:cNvPr id="47" name="Picture 46" descr="BAP Quadpic.jpg">
            <a:extLst>
              <a:ext uri="{FF2B5EF4-FFF2-40B4-BE49-F238E27FC236}">
                <a16:creationId xmlns:a16="http://schemas.microsoft.com/office/drawing/2014/main" id="{0EF91FB8-2E59-4790-8225-EA70E26A1216}"/>
              </a:ext>
            </a:extLst>
          </p:cNvPr>
          <p:cNvPicPr/>
          <p:nvPr/>
        </p:nvPicPr>
        <p:blipFill>
          <a:blip r:embed="rId3" cstate="print"/>
          <a:stretch>
            <a:fillRect/>
          </a:stretch>
        </p:blipFill>
        <p:spPr>
          <a:xfrm>
            <a:off x="9299935" y="2966101"/>
            <a:ext cx="1974130" cy="2019443"/>
          </a:xfrm>
          <a:prstGeom prst="rect">
            <a:avLst/>
          </a:prstGeom>
        </p:spPr>
      </p:pic>
    </p:spTree>
    <p:extLst>
      <p:ext uri="{BB962C8B-B14F-4D97-AF65-F5344CB8AC3E}">
        <p14:creationId xmlns:p14="http://schemas.microsoft.com/office/powerpoint/2010/main" val="3620037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p:cNvSpPr>
            <a:spLocks noChangeShapeType="1"/>
          </p:cNvSpPr>
          <p:nvPr/>
        </p:nvSpPr>
        <p:spPr bwMode="auto">
          <a:xfrm>
            <a:off x="6096000" y="2362200"/>
            <a:ext cx="0" cy="35814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71" name="Line 3"/>
          <p:cNvSpPr>
            <a:spLocks noChangeShapeType="1"/>
          </p:cNvSpPr>
          <p:nvPr/>
        </p:nvSpPr>
        <p:spPr bwMode="auto">
          <a:xfrm>
            <a:off x="2209800" y="4038600"/>
            <a:ext cx="77724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8484" name="Text Box 4"/>
          <p:cNvSpPr txBox="1">
            <a:spLocks noChangeArrowheads="1"/>
          </p:cNvSpPr>
          <p:nvPr/>
        </p:nvSpPr>
        <p:spPr bwMode="auto">
          <a:xfrm>
            <a:off x="2019300" y="242888"/>
            <a:ext cx="8458200" cy="1631216"/>
          </a:xfrm>
          <a:prstGeom prst="rect">
            <a:avLst/>
          </a:prstGeom>
          <a:noFill/>
          <a:ln w="9525">
            <a:noFill/>
            <a:miter lim="800000"/>
            <a:headEnd/>
            <a:tailEnd/>
          </a:ln>
          <a:effectLst/>
        </p:spPr>
        <p:txBody>
          <a:bodyPr wrap="square">
            <a:spAutoFit/>
          </a:bodyPr>
          <a:lstStyle/>
          <a:p>
            <a:pPr algn="ctr">
              <a:spcBef>
                <a:spcPct val="50000"/>
              </a:spcBef>
              <a:defRPr/>
            </a:pPr>
            <a:r>
              <a:rPr lang="en-US" sz="3600" b="1" dirty="0">
                <a:solidFill>
                  <a:srgbClr val="000099"/>
                </a:solidFill>
                <a:effectLst>
                  <a:outerShdw blurRad="38100" dist="38100" dir="2700000" algn="tl">
                    <a:srgbClr val="000000"/>
                  </a:outerShdw>
                </a:effectLst>
                <a:cs typeface="Arial" pitchFamily="34" charset="0"/>
              </a:rPr>
              <a:t>Tailoring – Comprehensive Wound Care </a:t>
            </a:r>
            <a:r>
              <a:rPr lang="en-US" sz="3200" b="1" dirty="0">
                <a:solidFill>
                  <a:srgbClr val="000099"/>
                </a:solidFill>
                <a:cs typeface="Arial" pitchFamily="34" charset="0"/>
              </a:rPr>
              <a:t>Reestablishing   Skin Microbiota/</a:t>
            </a:r>
            <a:r>
              <a:rPr lang="en-US" sz="3200" b="1" dirty="0" err="1">
                <a:solidFill>
                  <a:srgbClr val="000099"/>
                </a:solidFill>
                <a:cs typeface="Arial" pitchFamily="34" charset="0"/>
              </a:rPr>
              <a:t>Mycobiota</a:t>
            </a:r>
            <a:r>
              <a:rPr lang="en-US" sz="3200" b="1" dirty="0">
                <a:solidFill>
                  <a:srgbClr val="000099"/>
                </a:solidFill>
                <a:cs typeface="Arial" pitchFamily="34" charset="0"/>
              </a:rPr>
              <a:t>                                             “Disruption / Reconstruction”</a:t>
            </a:r>
          </a:p>
        </p:txBody>
      </p:sp>
      <p:sp>
        <p:nvSpPr>
          <p:cNvPr id="58373" name="Text Box 5"/>
          <p:cNvSpPr txBox="1">
            <a:spLocks noChangeArrowheads="1"/>
          </p:cNvSpPr>
          <p:nvPr/>
        </p:nvSpPr>
        <p:spPr bwMode="auto">
          <a:xfrm>
            <a:off x="2743200" y="2362201"/>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solidFill>
                  <a:srgbClr val="C00000"/>
                </a:solidFill>
                <a:latin typeface="Calibri" pitchFamily="34" charset="0"/>
                <a:cs typeface="Arial" pitchFamily="34" charset="0"/>
              </a:rPr>
              <a:t>Debreidment and Suctioning</a:t>
            </a:r>
          </a:p>
        </p:txBody>
      </p:sp>
      <p:sp>
        <p:nvSpPr>
          <p:cNvPr id="58374" name="Text Box 6"/>
          <p:cNvSpPr txBox="1">
            <a:spLocks noChangeArrowheads="1"/>
          </p:cNvSpPr>
          <p:nvPr/>
        </p:nvSpPr>
        <p:spPr bwMode="auto">
          <a:xfrm>
            <a:off x="6248400" y="228600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solidFill>
                  <a:srgbClr val="009900"/>
                </a:solidFill>
                <a:latin typeface="Calibri" pitchFamily="34" charset="0"/>
                <a:cs typeface="Arial" pitchFamily="34" charset="0"/>
              </a:rPr>
              <a:t>Chlorihexidiene Scrub</a:t>
            </a:r>
          </a:p>
        </p:txBody>
      </p:sp>
      <p:sp>
        <p:nvSpPr>
          <p:cNvPr id="58375" name="Text Box 7"/>
          <p:cNvSpPr txBox="1">
            <a:spLocks noChangeArrowheads="1"/>
          </p:cNvSpPr>
          <p:nvPr/>
        </p:nvSpPr>
        <p:spPr bwMode="auto">
          <a:xfrm>
            <a:off x="2057400" y="4800601"/>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a:solidFill>
                  <a:srgbClr val="990099"/>
                </a:solidFill>
                <a:latin typeface="Calibri" pitchFamily="34" charset="0"/>
                <a:cs typeface="Arial" pitchFamily="34" charset="0"/>
              </a:rPr>
              <a:t>pH and Eh Maintenance </a:t>
            </a:r>
          </a:p>
        </p:txBody>
      </p:sp>
      <p:sp>
        <p:nvSpPr>
          <p:cNvPr id="71688" name="Text Box 8"/>
          <p:cNvSpPr txBox="1">
            <a:spLocks noChangeArrowheads="1"/>
          </p:cNvSpPr>
          <p:nvPr/>
        </p:nvSpPr>
        <p:spPr bwMode="auto">
          <a:xfrm>
            <a:off x="6477000" y="4648201"/>
            <a:ext cx="3657600" cy="1384995"/>
          </a:xfrm>
          <a:prstGeom prst="rect">
            <a:avLst/>
          </a:prstGeom>
          <a:noFill/>
          <a:ln w="9525">
            <a:noFill/>
            <a:miter lim="800000"/>
            <a:headEnd/>
            <a:tailEnd/>
          </a:ln>
        </p:spPr>
        <p:txBody>
          <a:bodyPr>
            <a:spAutoFit/>
          </a:bodyPr>
          <a:lstStyle/>
          <a:p>
            <a:pPr algn="ctr">
              <a:spcBef>
                <a:spcPct val="50000"/>
              </a:spcBef>
              <a:defRPr/>
            </a:pPr>
            <a:r>
              <a:rPr lang="en-US" sz="2400" b="1" dirty="0">
                <a:solidFill>
                  <a:schemeClr val="accent6">
                    <a:lumMod val="75000"/>
                  </a:schemeClr>
                </a:solidFill>
                <a:cs typeface="Arial" pitchFamily="34" charset="0"/>
              </a:rPr>
              <a:t>DISRUPTION</a:t>
            </a:r>
          </a:p>
          <a:p>
            <a:pPr algn="ctr">
              <a:spcBef>
                <a:spcPct val="50000"/>
              </a:spcBef>
              <a:defRPr/>
            </a:pPr>
            <a:r>
              <a:rPr lang="en-US" sz="2400" b="1" dirty="0">
                <a:solidFill>
                  <a:schemeClr val="accent6">
                    <a:lumMod val="75000"/>
                  </a:schemeClr>
                </a:solidFill>
                <a:cs typeface="Arial" pitchFamily="34" charset="0"/>
              </a:rPr>
              <a:t>Silver/Cooper/ </a:t>
            </a:r>
            <a:r>
              <a:rPr lang="en-US" sz="2400" b="1" dirty="0" err="1">
                <a:solidFill>
                  <a:schemeClr val="accent6">
                    <a:lumMod val="75000"/>
                  </a:schemeClr>
                </a:solidFill>
                <a:cs typeface="Arial" pitchFamily="34" charset="0"/>
              </a:rPr>
              <a:t>Ceragenins</a:t>
            </a:r>
            <a:r>
              <a:rPr lang="en-US" sz="2400" b="1" dirty="0">
                <a:solidFill>
                  <a:schemeClr val="accent6">
                    <a:lumMod val="75000"/>
                  </a:schemeClr>
                </a:solidFill>
                <a:cs typeface="Arial" pitchFamily="34" charset="0"/>
              </a:rPr>
              <a:t> Contour Fitting Dressing </a:t>
            </a:r>
          </a:p>
        </p:txBody>
      </p:sp>
      <p:sp>
        <p:nvSpPr>
          <p:cNvPr id="58377" name="Text Box 9"/>
          <p:cNvSpPr txBox="1">
            <a:spLocks noChangeArrowheads="1"/>
          </p:cNvSpPr>
          <p:nvPr/>
        </p:nvSpPr>
        <p:spPr bwMode="auto">
          <a:xfrm>
            <a:off x="4853137" y="3346102"/>
            <a:ext cx="2548689" cy="1384995"/>
          </a:xfrm>
          <a:prstGeom prst="rect">
            <a:avLst/>
          </a:prstGeom>
          <a:solidFill>
            <a:srgbClr val="F2F6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b="1" dirty="0">
                <a:solidFill>
                  <a:srgbClr val="000099"/>
                </a:solidFill>
                <a:latin typeface="Calibri" pitchFamily="34" charset="0"/>
                <a:cs typeface="Arial" pitchFamily="34" charset="0"/>
              </a:rPr>
              <a:t>RECONSTRUCTION PROBIOTICS</a:t>
            </a:r>
          </a:p>
          <a:p>
            <a:pPr algn="ctr" eaLnBrk="1" hangingPunct="1">
              <a:spcBef>
                <a:spcPct val="50000"/>
              </a:spcBef>
            </a:pPr>
            <a:endParaRPr lang="en-US" altLang="en-US" sz="2400" b="1" dirty="0">
              <a:solidFill>
                <a:srgbClr val="000099"/>
              </a:solidFill>
              <a:latin typeface="Calibri" pitchFamily="34" charset="0"/>
              <a:cs typeface="Arial" pitchFamily="34" charset="0"/>
            </a:endParaRPr>
          </a:p>
        </p:txBody>
      </p:sp>
      <p:sp>
        <p:nvSpPr>
          <p:cNvPr id="2" name="TextBox 1">
            <a:extLst>
              <a:ext uri="{FF2B5EF4-FFF2-40B4-BE49-F238E27FC236}">
                <a16:creationId xmlns:a16="http://schemas.microsoft.com/office/drawing/2014/main" id="{9B9A7E58-7F76-45E2-A12D-7E15CB65F5E3}"/>
              </a:ext>
            </a:extLst>
          </p:cNvPr>
          <p:cNvSpPr txBox="1"/>
          <p:nvPr/>
        </p:nvSpPr>
        <p:spPr>
          <a:xfrm>
            <a:off x="7878726" y="3742660"/>
            <a:ext cx="3241785" cy="369332"/>
          </a:xfrm>
          <a:prstGeom prst="rect">
            <a:avLst/>
          </a:prstGeom>
          <a:noFill/>
        </p:spPr>
        <p:txBody>
          <a:bodyPr wrap="none" rtlCol="0">
            <a:spAutoFit/>
          </a:bodyPr>
          <a:lstStyle/>
          <a:p>
            <a:r>
              <a:rPr lang="en-US" dirty="0"/>
              <a:t>NIH 3 zones, skin microbiota PPT</a:t>
            </a:r>
          </a:p>
        </p:txBody>
      </p:sp>
    </p:spTree>
    <p:extLst>
      <p:ext uri="{BB962C8B-B14F-4D97-AF65-F5344CB8AC3E}">
        <p14:creationId xmlns:p14="http://schemas.microsoft.com/office/powerpoint/2010/main" val="108147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7" y="301170"/>
            <a:ext cx="3932237" cy="839473"/>
          </a:xfrm>
        </p:spPr>
        <p:txBody>
          <a:bodyPr>
            <a:normAutofit/>
          </a:bodyPr>
          <a:lstStyle/>
          <a:p>
            <a:r>
              <a:rPr lang="en-US" b="1" dirty="0">
                <a:effectLst>
                  <a:outerShdw blurRad="38100" dist="38100" dir="2700000" algn="tl">
                    <a:srgbClr val="000000">
                      <a:alpha val="43137"/>
                    </a:srgbClr>
                  </a:outerShdw>
                </a:effectLst>
              </a:rPr>
              <a:t>I. INTRODUCTION</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488" r="2488"/>
          <a:stretch>
            <a:fillRect/>
          </a:stretch>
        </p:blipFill>
        <p:spPr>
          <a:xfrm rot="16200000">
            <a:off x="6439495" y="756837"/>
            <a:ext cx="6172200" cy="4873625"/>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1183908" y="1140643"/>
            <a:ext cx="3932237" cy="2117198"/>
          </a:xfrm>
        </p:spPr>
        <p:txBody>
          <a:bodyPr/>
          <a:lstStyle/>
          <a:p>
            <a:pPr marL="285750" indent="-285750">
              <a:buFont typeface="Arial" panose="020B0604020202020204" pitchFamily="34" charset="0"/>
              <a:buChar char="•"/>
            </a:pPr>
            <a:r>
              <a:rPr lang="en-US" dirty="0"/>
              <a:t>Redefining who we are</a:t>
            </a:r>
          </a:p>
          <a:p>
            <a:pPr marL="285750" indent="-285750">
              <a:buFont typeface="Arial" panose="020B0604020202020204" pitchFamily="34" charset="0"/>
              <a:buChar char="•"/>
            </a:pPr>
            <a:r>
              <a:rPr lang="en-US" dirty="0" err="1"/>
              <a:t>Hologenomic</a:t>
            </a:r>
            <a:r>
              <a:rPr lang="en-US" dirty="0"/>
              <a:t> Theory of Co Evolution</a:t>
            </a:r>
          </a:p>
          <a:p>
            <a:pPr marL="285750" indent="-285750">
              <a:buFont typeface="Arial" panose="020B0604020202020204" pitchFamily="34" charset="0"/>
              <a:buChar char="•"/>
            </a:pPr>
            <a:r>
              <a:rPr lang="en-US" dirty="0"/>
              <a:t>Dual Citizenship  and 2 Passports </a:t>
            </a:r>
          </a:p>
          <a:p>
            <a:pPr marL="285750" indent="-285750">
              <a:buFont typeface="Arial" panose="020B0604020202020204" pitchFamily="34" charset="0"/>
              <a:buChar char="•"/>
            </a:pPr>
            <a:r>
              <a:rPr lang="en-US" dirty="0"/>
              <a:t>Microbes Matter including FUNGI</a:t>
            </a:r>
          </a:p>
          <a:p>
            <a:pPr marL="285750" indent="-285750">
              <a:buFont typeface="Arial" panose="020B0604020202020204" pitchFamily="34" charset="0"/>
              <a:buChar char="•"/>
            </a:pPr>
            <a:r>
              <a:rPr lang="en-US" dirty="0"/>
              <a:t>Think Outside the BOX</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798" y="2946371"/>
            <a:ext cx="4444505" cy="333337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760CFA6-A1DE-449A-889E-749A58CEFF81}"/>
              </a:ext>
            </a:extLst>
          </p:cNvPr>
          <p:cNvSpPr txBox="1"/>
          <p:nvPr/>
        </p:nvSpPr>
        <p:spPr>
          <a:xfrm>
            <a:off x="1275908" y="3979464"/>
            <a:ext cx="2073348" cy="923330"/>
          </a:xfrm>
          <a:prstGeom prst="rect">
            <a:avLst/>
          </a:prstGeom>
          <a:noFill/>
        </p:spPr>
        <p:txBody>
          <a:bodyPr wrap="square" rtlCol="0">
            <a:spAutoFit/>
          </a:bodyPr>
          <a:lstStyle/>
          <a:p>
            <a:r>
              <a:rPr lang="en-US" dirty="0" err="1"/>
              <a:t>Sugarbush</a:t>
            </a:r>
            <a:r>
              <a:rPr lang="en-US" dirty="0"/>
              <a:t> Ski Resort, Vermont, USA</a:t>
            </a:r>
          </a:p>
        </p:txBody>
      </p:sp>
      <p:sp>
        <p:nvSpPr>
          <p:cNvPr id="3" name="TextBox 2">
            <a:extLst>
              <a:ext uri="{FF2B5EF4-FFF2-40B4-BE49-F238E27FC236}">
                <a16:creationId xmlns:a16="http://schemas.microsoft.com/office/drawing/2014/main" id="{BE4A373B-0BCC-408E-9811-7DB992E7C39A}"/>
              </a:ext>
            </a:extLst>
          </p:cNvPr>
          <p:cNvSpPr txBox="1"/>
          <p:nvPr/>
        </p:nvSpPr>
        <p:spPr>
          <a:xfrm>
            <a:off x="6900530" y="1871330"/>
            <a:ext cx="1098570" cy="369332"/>
          </a:xfrm>
          <a:prstGeom prst="rect">
            <a:avLst/>
          </a:prstGeom>
          <a:noFill/>
        </p:spPr>
        <p:txBody>
          <a:bodyPr wrap="none" rtlCol="0">
            <a:spAutoFit/>
          </a:bodyPr>
          <a:lstStyle/>
          <a:p>
            <a:r>
              <a:rPr lang="en-US" dirty="0"/>
              <a:t>7 degrees</a:t>
            </a:r>
          </a:p>
        </p:txBody>
      </p:sp>
    </p:spTree>
    <p:extLst>
      <p:ext uri="{BB962C8B-B14F-4D97-AF65-F5344CB8AC3E}">
        <p14:creationId xmlns:p14="http://schemas.microsoft.com/office/powerpoint/2010/main" val="2252753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Intellectually Designed Gauzes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4 Es with Education (5)  (Bac-2-Health/Part-4-Life)</a:t>
            </a:r>
          </a:p>
        </p:txBody>
      </p:sp>
      <p:pic>
        <p:nvPicPr>
          <p:cNvPr id="4" name="Content Placeholder 3"/>
          <p:cNvPicPr>
            <a:picLocks noGrp="1" noChangeAspect="1"/>
          </p:cNvPicPr>
          <p:nvPr>
            <p:ph idx="1"/>
          </p:nvPr>
        </p:nvPicPr>
        <p:blipFill>
          <a:blip r:embed="rId2" cstate="print"/>
          <a:stretch>
            <a:fillRect/>
          </a:stretch>
        </p:blipFill>
        <p:spPr>
          <a:xfrm>
            <a:off x="3920331" y="1825625"/>
            <a:ext cx="4351338" cy="4351338"/>
          </a:xfrm>
          <a:prstGeom prst="rect">
            <a:avLst/>
          </a:prstGeom>
        </p:spPr>
      </p:pic>
      <p:sp>
        <p:nvSpPr>
          <p:cNvPr id="5" name="TextBox 4"/>
          <p:cNvSpPr txBox="1"/>
          <p:nvPr/>
        </p:nvSpPr>
        <p:spPr>
          <a:xfrm>
            <a:off x="4925291" y="3429000"/>
            <a:ext cx="3048000" cy="2123658"/>
          </a:xfrm>
          <a:prstGeom prst="rect">
            <a:avLst/>
          </a:prstGeom>
          <a:noFill/>
        </p:spPr>
        <p:txBody>
          <a:bodyPr wrap="square" rtlCol="0">
            <a:spAutoFit/>
          </a:bodyPr>
          <a:lstStyle/>
          <a:p>
            <a:pPr algn="ctr"/>
            <a:r>
              <a:rPr lang="en-US" sz="6600" dirty="0" err="1">
                <a:latin typeface="Franklin Gothic Demi Cond" panose="020B0706030402020204" pitchFamily="34" charset="0"/>
              </a:rPr>
              <a:t>SMarT</a:t>
            </a:r>
            <a:r>
              <a:rPr lang="en-US" sz="6600" dirty="0">
                <a:latin typeface="Franklin Gothic Demi Cond" panose="020B0706030402020204" pitchFamily="34" charset="0"/>
              </a:rPr>
              <a:t> : I, II, III</a:t>
            </a:r>
          </a:p>
        </p:txBody>
      </p:sp>
      <p:sp>
        <p:nvSpPr>
          <p:cNvPr id="3" name="TextBox 2"/>
          <p:cNvSpPr txBox="1"/>
          <p:nvPr/>
        </p:nvSpPr>
        <p:spPr>
          <a:xfrm>
            <a:off x="515036" y="2999836"/>
            <a:ext cx="3612207" cy="1477328"/>
          </a:xfrm>
          <a:prstGeom prst="rect">
            <a:avLst/>
          </a:prstGeom>
          <a:noFill/>
        </p:spPr>
        <p:txBody>
          <a:bodyPr wrap="none" rtlCol="0">
            <a:spAutoFit/>
          </a:bodyPr>
          <a:lstStyle/>
          <a:p>
            <a:pPr marL="342900" indent="-342900">
              <a:buAutoNum type="arabicPeriod"/>
            </a:pPr>
            <a:r>
              <a:rPr lang="en-US" dirty="0"/>
              <a:t>Ecologically Sound (Patient)</a:t>
            </a:r>
          </a:p>
          <a:p>
            <a:pPr marL="342900" indent="-342900">
              <a:buAutoNum type="arabicPeriod"/>
            </a:pPr>
            <a:r>
              <a:rPr lang="en-US" dirty="0"/>
              <a:t>Environmentally Friendly (Globe)</a:t>
            </a:r>
          </a:p>
          <a:p>
            <a:pPr marL="342900" indent="-342900">
              <a:buAutoNum type="arabicPeriod"/>
            </a:pPr>
            <a:r>
              <a:rPr lang="en-US" dirty="0"/>
              <a:t>Engineered Intelligently (X-Y-Z)</a:t>
            </a:r>
          </a:p>
          <a:p>
            <a:r>
              <a:rPr lang="en-US" dirty="0"/>
              <a:t> Contour Fitting via 3-D </a:t>
            </a:r>
          </a:p>
          <a:p>
            <a:pPr marL="342900" indent="-342900">
              <a:buAutoNum type="arabicPeriod"/>
            </a:pPr>
            <a:r>
              <a:rPr lang="en-US" dirty="0"/>
              <a:t>Economically Feasible </a:t>
            </a:r>
          </a:p>
        </p:txBody>
      </p:sp>
      <p:grpSp>
        <p:nvGrpSpPr>
          <p:cNvPr id="6" name="Group 7">
            <a:extLst>
              <a:ext uri="{FF2B5EF4-FFF2-40B4-BE49-F238E27FC236}">
                <a16:creationId xmlns:a16="http://schemas.microsoft.com/office/drawing/2014/main" id="{083870EB-F290-47CD-ADFE-9BB9A82C6B74}"/>
              </a:ext>
            </a:extLst>
          </p:cNvPr>
          <p:cNvGrpSpPr>
            <a:grpSpLocks/>
          </p:cNvGrpSpPr>
          <p:nvPr/>
        </p:nvGrpSpPr>
        <p:grpSpPr bwMode="auto">
          <a:xfrm>
            <a:off x="8636413" y="1861003"/>
            <a:ext cx="1930004" cy="2277665"/>
            <a:chOff x="4138613" y="1628038"/>
            <a:chExt cx="2573337" cy="2278062"/>
          </a:xfrm>
        </p:grpSpPr>
        <p:sp>
          <p:nvSpPr>
            <p:cNvPr id="7" name="AutoShape 2">
              <a:extLst>
                <a:ext uri="{FF2B5EF4-FFF2-40B4-BE49-F238E27FC236}">
                  <a16:creationId xmlns:a16="http://schemas.microsoft.com/office/drawing/2014/main" id="{67526187-29F3-434C-BD3B-BAF7964B2960}"/>
                </a:ext>
              </a:extLst>
            </p:cNvPr>
            <p:cNvSpPr>
              <a:spLocks noChangeArrowheads="1"/>
            </p:cNvSpPr>
            <p:nvPr/>
          </p:nvSpPr>
          <p:spPr bwMode="auto">
            <a:xfrm rot="-1048680">
              <a:off x="4138613" y="1628038"/>
              <a:ext cx="2573337" cy="2278062"/>
            </a:xfrm>
            <a:prstGeom prst="roundRect">
              <a:avLst>
                <a:gd name="adj" fmla="val 16667"/>
              </a:avLst>
            </a:prstGeom>
            <a:solidFill>
              <a:srgbClr val="D8D8D8">
                <a:alpha val="14902"/>
              </a:srgbClr>
            </a:solidFill>
            <a:ln w="9525">
              <a:solidFill>
                <a:srgbClr val="000000"/>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350"/>
            </a:p>
          </p:txBody>
        </p:sp>
        <p:sp>
          <p:nvSpPr>
            <p:cNvPr id="8" name="AutoShape 3">
              <a:extLst>
                <a:ext uri="{FF2B5EF4-FFF2-40B4-BE49-F238E27FC236}">
                  <a16:creationId xmlns:a16="http://schemas.microsoft.com/office/drawing/2014/main" id="{9007D9F6-4598-4DBC-B5B3-666E4A75761C}"/>
                </a:ext>
              </a:extLst>
            </p:cNvPr>
            <p:cNvSpPr>
              <a:spLocks noChangeArrowheads="1"/>
            </p:cNvSpPr>
            <p:nvPr/>
          </p:nvSpPr>
          <p:spPr bwMode="auto">
            <a:xfrm rot="20411517">
              <a:off x="4578351" y="2155576"/>
              <a:ext cx="1531936" cy="1381366"/>
            </a:xfrm>
            <a:prstGeom prst="roundRect">
              <a:avLst>
                <a:gd name="adj" fmla="val 16667"/>
              </a:avLst>
            </a:prstGeom>
            <a:solidFill>
              <a:schemeClr val="accent6">
                <a:lumMod val="40000"/>
                <a:lumOff val="60000"/>
              </a:schemeClr>
            </a:solidFill>
            <a:ln w="9525">
              <a:round/>
              <a:headEnd/>
              <a:tailEnd/>
            </a:ln>
            <a:scene3d>
              <a:camera prst="legacyObliqueTopRight"/>
              <a:lightRig rig="legacyFlat3" dir="b"/>
            </a:scene3d>
            <a:sp3d extrusionH="430200" prstMaterial="legacyWireframe">
              <a:bevelT w="13500" h="13500" prst="angle"/>
              <a:bevelB w="13500" h="13500" prst="angle"/>
              <a:extrusionClr>
                <a:srgbClr val="FFFFFF"/>
              </a:extrusionClr>
            </a:sp3d>
          </p:spPr>
          <p:txBody>
            <a:bodyPr>
              <a:flatTx/>
            </a:bodyPr>
            <a:lstStyle/>
            <a:p>
              <a:pPr>
                <a:defRPr/>
              </a:pPr>
              <a:endParaRPr lang="en-US" sz="1350"/>
            </a:p>
          </p:txBody>
        </p:sp>
      </p:grpSp>
      <p:pic>
        <p:nvPicPr>
          <p:cNvPr id="9" name="Content Placeholder 4" descr="https://encrypted-tbn0.gstatic.com/images?q=tbn:ANd9GcRVKHdjsjWm0z2AsW7xTX3wOQR2X8MPwKMrOOuEEN8lijpn3hj2dQ">
            <a:hlinkClick r:id="rId3"/>
            <a:extLst>
              <a:ext uri="{FF2B5EF4-FFF2-40B4-BE49-F238E27FC236}">
                <a16:creationId xmlns:a16="http://schemas.microsoft.com/office/drawing/2014/main" id="{6CC841CD-AF12-4DE8-AE6C-C80293E00C8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9206363" y="4375920"/>
            <a:ext cx="1326356" cy="1653779"/>
          </a:xfrm>
          <a:prstGeom prst="rect">
            <a:avLst/>
          </a:prstGeom>
        </p:spPr>
      </p:pic>
      <p:sp>
        <p:nvSpPr>
          <p:cNvPr id="10" name="TextBox 9">
            <a:extLst>
              <a:ext uri="{FF2B5EF4-FFF2-40B4-BE49-F238E27FC236}">
                <a16:creationId xmlns:a16="http://schemas.microsoft.com/office/drawing/2014/main" id="{2A211329-3062-4468-A0D4-0F706CCC33C0}"/>
              </a:ext>
            </a:extLst>
          </p:cNvPr>
          <p:cNvSpPr txBox="1"/>
          <p:nvPr/>
        </p:nvSpPr>
        <p:spPr>
          <a:xfrm>
            <a:off x="694481" y="4953965"/>
            <a:ext cx="5105500" cy="1754326"/>
          </a:xfrm>
          <a:prstGeom prst="rect">
            <a:avLst/>
          </a:prstGeom>
          <a:noFill/>
        </p:spPr>
        <p:txBody>
          <a:bodyPr wrap="none" rtlCol="0">
            <a:spAutoFit/>
          </a:bodyPr>
          <a:lstStyle/>
          <a:p>
            <a:r>
              <a:rPr lang="en-US" dirty="0"/>
              <a:t>S=</a:t>
            </a:r>
            <a:r>
              <a:rPr lang="en-US" dirty="0" err="1"/>
              <a:t>Synbiotic</a:t>
            </a:r>
            <a:r>
              <a:rPr lang="en-US" dirty="0"/>
              <a:t> (Pre/Probiotic)</a:t>
            </a:r>
          </a:p>
          <a:p>
            <a:r>
              <a:rPr lang="en-US" dirty="0"/>
              <a:t>M=Mixed species, biofilm, BOTH FUNGI and Bacteria</a:t>
            </a:r>
          </a:p>
          <a:p>
            <a:r>
              <a:rPr lang="en-US" i="1" dirty="0" err="1"/>
              <a:t>Sacchromyces</a:t>
            </a:r>
            <a:r>
              <a:rPr lang="en-US" i="1" dirty="0"/>
              <a:t> </a:t>
            </a:r>
            <a:r>
              <a:rPr lang="en-US" i="1" dirty="0" err="1"/>
              <a:t>bulardi</a:t>
            </a:r>
            <a:endParaRPr lang="en-US" i="1" dirty="0"/>
          </a:p>
          <a:p>
            <a:r>
              <a:rPr lang="en-US" dirty="0" err="1"/>
              <a:t>ar</a:t>
            </a:r>
            <a:r>
              <a:rPr lang="en-US" dirty="0"/>
              <a:t>= 0 antibiotic tolerance</a:t>
            </a:r>
          </a:p>
          <a:p>
            <a:r>
              <a:rPr lang="en-US" dirty="0"/>
              <a:t>T=</a:t>
            </a:r>
            <a:r>
              <a:rPr lang="en-US" dirty="0" err="1"/>
              <a:t>Theray</a:t>
            </a:r>
            <a:r>
              <a:rPr lang="en-US" dirty="0"/>
              <a:t> incorporating </a:t>
            </a:r>
          </a:p>
          <a:p>
            <a:r>
              <a:rPr lang="en-US" dirty="0"/>
              <a:t>Antibiotic stewardship</a:t>
            </a:r>
          </a:p>
        </p:txBody>
      </p:sp>
      <p:sp>
        <p:nvSpPr>
          <p:cNvPr id="11" name="TextBox 10">
            <a:extLst>
              <a:ext uri="{FF2B5EF4-FFF2-40B4-BE49-F238E27FC236}">
                <a16:creationId xmlns:a16="http://schemas.microsoft.com/office/drawing/2014/main" id="{84B702CA-F579-4669-B893-C9150D158F5E}"/>
              </a:ext>
            </a:extLst>
          </p:cNvPr>
          <p:cNvSpPr txBox="1"/>
          <p:nvPr/>
        </p:nvSpPr>
        <p:spPr>
          <a:xfrm>
            <a:off x="8484781" y="4375920"/>
            <a:ext cx="1182623" cy="369332"/>
          </a:xfrm>
          <a:prstGeom prst="rect">
            <a:avLst/>
          </a:prstGeom>
          <a:noFill/>
        </p:spPr>
        <p:txBody>
          <a:bodyPr wrap="square" rtlCol="0">
            <a:spAutoFit/>
          </a:bodyPr>
          <a:lstStyle/>
          <a:p>
            <a:r>
              <a:rPr lang="en-US" dirty="0" err="1"/>
              <a:t>SMarT</a:t>
            </a:r>
            <a:r>
              <a:rPr lang="en-US" dirty="0"/>
              <a:t> I</a:t>
            </a:r>
          </a:p>
        </p:txBody>
      </p:sp>
    </p:spTree>
    <p:extLst>
      <p:ext uri="{BB962C8B-B14F-4D97-AF65-F5344CB8AC3E}">
        <p14:creationId xmlns:p14="http://schemas.microsoft.com/office/powerpoint/2010/main" val="1718372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762000" y="177006"/>
            <a:ext cx="4164724" cy="865188"/>
          </a:xfrm>
        </p:spPr>
        <p:txBody>
          <a:bodyPr/>
          <a:lstStyle/>
          <a:p>
            <a:pPr algn="ctr">
              <a:defRPr/>
            </a:pPr>
            <a:r>
              <a:rPr lang="en-US" dirty="0">
                <a:solidFill>
                  <a:srgbClr val="000099"/>
                </a:solidFill>
                <a:effectLst>
                  <a:outerShdw blurRad="38100" dist="38100" dir="2700000" algn="tl">
                    <a:srgbClr val="000000">
                      <a:alpha val="43137"/>
                    </a:srgbClr>
                  </a:outerShdw>
                </a:effectLst>
              </a:rPr>
              <a:t>Results </a:t>
            </a:r>
            <a:r>
              <a:rPr lang="en-US" dirty="0" err="1">
                <a:solidFill>
                  <a:srgbClr val="000099"/>
                </a:solidFill>
                <a:effectLst>
                  <a:outerShdw blurRad="38100" dist="38100" dir="2700000" algn="tl">
                    <a:srgbClr val="000000">
                      <a:alpha val="43137"/>
                    </a:srgbClr>
                  </a:outerShdw>
                </a:effectLst>
              </a:rPr>
              <a:t>SMarT</a:t>
            </a:r>
            <a:r>
              <a:rPr lang="en-US" dirty="0">
                <a:solidFill>
                  <a:srgbClr val="000099"/>
                </a:solidFill>
                <a:effectLst>
                  <a:outerShdw blurRad="38100" dist="38100" dir="2700000" algn="tl">
                    <a:srgbClr val="000000">
                      <a:alpha val="43137"/>
                    </a:srgbClr>
                  </a:outerShdw>
                </a:effectLst>
              </a:rPr>
              <a:t> I</a:t>
            </a:r>
          </a:p>
        </p:txBody>
      </p:sp>
      <p:pic>
        <p:nvPicPr>
          <p:cNvPr id="137221" name="Picture 1" descr="1-3.tif"/>
          <p:cNvPicPr>
            <a:picLocks noChangeAspect="1"/>
          </p:cNvPicPr>
          <p:nvPr/>
        </p:nvPicPr>
        <p:blipFill>
          <a:blip r:embed="rId2" cstate="print"/>
          <a:srcRect/>
          <a:stretch>
            <a:fillRect/>
          </a:stretch>
        </p:blipFill>
        <p:spPr bwMode="auto">
          <a:xfrm>
            <a:off x="2165131" y="1240219"/>
            <a:ext cx="3352800" cy="4724400"/>
          </a:xfrm>
          <a:prstGeom prst="rect">
            <a:avLst/>
          </a:prstGeom>
          <a:noFill/>
          <a:ln w="9525">
            <a:noFill/>
            <a:miter lim="800000"/>
            <a:headEnd/>
            <a:tailEnd/>
          </a:ln>
        </p:spPr>
      </p:pic>
      <p:pic>
        <p:nvPicPr>
          <p:cNvPr id="137222" name="Picture 1" descr="1-4.tif"/>
          <p:cNvPicPr>
            <a:picLocks noChangeAspect="1"/>
          </p:cNvPicPr>
          <p:nvPr/>
        </p:nvPicPr>
        <p:blipFill>
          <a:blip r:embed="rId3" cstate="print"/>
          <a:srcRect/>
          <a:stretch>
            <a:fillRect/>
          </a:stretch>
        </p:blipFill>
        <p:spPr bwMode="auto">
          <a:xfrm>
            <a:off x="5781975" y="2178270"/>
            <a:ext cx="5091004" cy="2994884"/>
          </a:xfrm>
          <a:prstGeom prst="rect">
            <a:avLst/>
          </a:prstGeom>
          <a:noFill/>
          <a:ln w="9525">
            <a:noFill/>
            <a:miter lim="800000"/>
            <a:headEnd/>
            <a:tailEnd/>
          </a:ln>
        </p:spPr>
      </p:pic>
      <p:sp>
        <p:nvSpPr>
          <p:cNvPr id="2" name="TextBox 1">
            <a:extLst>
              <a:ext uri="{FF2B5EF4-FFF2-40B4-BE49-F238E27FC236}">
                <a16:creationId xmlns:a16="http://schemas.microsoft.com/office/drawing/2014/main" id="{C0162DBA-AEE2-43C0-B56E-2B07032AE39C}"/>
              </a:ext>
            </a:extLst>
          </p:cNvPr>
          <p:cNvSpPr txBox="1"/>
          <p:nvPr/>
        </p:nvSpPr>
        <p:spPr>
          <a:xfrm>
            <a:off x="6049926" y="574158"/>
            <a:ext cx="1107996" cy="369332"/>
          </a:xfrm>
          <a:prstGeom prst="rect">
            <a:avLst/>
          </a:prstGeom>
          <a:noFill/>
        </p:spPr>
        <p:txBody>
          <a:bodyPr wrap="none" rtlCol="0">
            <a:spAutoFit/>
          </a:bodyPr>
          <a:lstStyle/>
          <a:p>
            <a:r>
              <a:rPr lang="en-US" dirty="0"/>
              <a:t>METHOD:</a:t>
            </a:r>
          </a:p>
        </p:txBody>
      </p:sp>
    </p:spTree>
    <p:extLst>
      <p:ext uri="{BB962C8B-B14F-4D97-AF65-F5344CB8AC3E}">
        <p14:creationId xmlns:p14="http://schemas.microsoft.com/office/powerpoint/2010/main" val="2348391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4" name="Content Placeholder 3" descr="Sau_cy3red_LreuBS742_grey.jpg"/>
          <p:cNvPicPr>
            <a:picLocks noGrp="1"/>
          </p:cNvPicPr>
          <p:nvPr>
            <p:ph idx="1"/>
          </p:nvPr>
        </p:nvPicPr>
        <p:blipFill>
          <a:blip r:embed="rId2" cstate="print"/>
          <a:stretch>
            <a:fillRect/>
          </a:stretch>
        </p:blipFill>
        <p:spPr>
          <a:prstGeom prst="rect">
            <a:avLst/>
          </a:prstGeom>
        </p:spPr>
      </p:pic>
      <p:pic>
        <p:nvPicPr>
          <p:cNvPr id="5" name="Picture 4" descr="graphs.png"/>
          <p:cNvPicPr/>
          <p:nvPr/>
        </p:nvPicPr>
        <p:blipFill>
          <a:blip r:embed="rId3" cstate="print"/>
          <a:stretch>
            <a:fillRect/>
          </a:stretch>
        </p:blipFill>
        <p:spPr>
          <a:xfrm>
            <a:off x="1730330" y="4135821"/>
            <a:ext cx="4485162" cy="1753995"/>
          </a:xfrm>
          <a:prstGeom prst="rect">
            <a:avLst/>
          </a:prstGeom>
        </p:spPr>
      </p:pic>
      <p:pic>
        <p:nvPicPr>
          <p:cNvPr id="6" name="Content Placeholder 3" descr="Panel_6pic.jpg"/>
          <p:cNvPicPr>
            <a:picLocks/>
          </p:cNvPicPr>
          <p:nvPr/>
        </p:nvPicPr>
        <p:blipFill>
          <a:blip r:embed="rId4" cstate="print"/>
          <a:stretch>
            <a:fillRect/>
          </a:stretch>
        </p:blipFill>
        <p:spPr>
          <a:xfrm>
            <a:off x="6427076" y="2593428"/>
            <a:ext cx="3651662" cy="3624942"/>
          </a:xfrm>
          <a:prstGeom prst="rect">
            <a:avLst/>
          </a:prstGeom>
        </p:spPr>
      </p:pic>
      <p:sp>
        <p:nvSpPr>
          <p:cNvPr id="3" name="TextBox 2"/>
          <p:cNvSpPr txBox="1"/>
          <p:nvPr/>
        </p:nvSpPr>
        <p:spPr>
          <a:xfrm>
            <a:off x="6959981" y="1627069"/>
            <a:ext cx="2746136" cy="646331"/>
          </a:xfrm>
          <a:prstGeom prst="rect">
            <a:avLst/>
          </a:prstGeom>
          <a:noFill/>
        </p:spPr>
        <p:txBody>
          <a:bodyPr wrap="none" rtlCol="0">
            <a:spAutoFit/>
          </a:bodyPr>
          <a:lstStyle/>
          <a:p>
            <a:r>
              <a:rPr lang="en-US" dirty="0"/>
              <a:t>Live Dead Stain : MRSA and</a:t>
            </a:r>
          </a:p>
          <a:p>
            <a:r>
              <a:rPr lang="en-US" dirty="0"/>
              <a:t> Probiotic Pool RX </a:t>
            </a:r>
          </a:p>
        </p:txBody>
      </p:sp>
      <p:sp>
        <p:nvSpPr>
          <p:cNvPr id="7" name="TextBox 6"/>
          <p:cNvSpPr txBox="1"/>
          <p:nvPr/>
        </p:nvSpPr>
        <p:spPr>
          <a:xfrm>
            <a:off x="1036469" y="516883"/>
            <a:ext cx="10140084" cy="584775"/>
          </a:xfrm>
          <a:prstGeom prst="rect">
            <a:avLst/>
          </a:prstGeom>
          <a:noFill/>
        </p:spPr>
        <p:txBody>
          <a:bodyPr wrap="none" rtlCol="0">
            <a:spAutoFit/>
          </a:bodyPr>
          <a:lstStyle/>
          <a:p>
            <a:r>
              <a:rPr lang="en-US" sz="3200" b="1" dirty="0" err="1">
                <a:effectLst>
                  <a:outerShdw blurRad="38100" dist="38100" dir="2700000" algn="tl">
                    <a:srgbClr val="000000">
                      <a:alpha val="43137"/>
                    </a:srgbClr>
                  </a:outerShdw>
                </a:effectLst>
              </a:rPr>
              <a:t>SMarT</a:t>
            </a:r>
            <a:r>
              <a:rPr lang="en-US" sz="3200" b="1" dirty="0">
                <a:effectLst>
                  <a:outerShdw blurRad="38100" dist="38100" dir="2700000" algn="tl">
                    <a:srgbClr val="000000">
                      <a:alpha val="43137"/>
                    </a:srgbClr>
                  </a:outerShdw>
                </a:effectLst>
              </a:rPr>
              <a:t> ER II: Staph aureus Biofilm and LR probiotic RX:FISH</a:t>
            </a:r>
          </a:p>
        </p:txBody>
      </p:sp>
      <p:sp>
        <p:nvSpPr>
          <p:cNvPr id="8" name="TextBox 7">
            <a:extLst>
              <a:ext uri="{FF2B5EF4-FFF2-40B4-BE49-F238E27FC236}">
                <a16:creationId xmlns:a16="http://schemas.microsoft.com/office/drawing/2014/main" id="{3D97B2FF-5C83-4909-90D0-808D135ADF0F}"/>
              </a:ext>
            </a:extLst>
          </p:cNvPr>
          <p:cNvSpPr txBox="1"/>
          <p:nvPr/>
        </p:nvSpPr>
        <p:spPr>
          <a:xfrm>
            <a:off x="1222744" y="1786270"/>
            <a:ext cx="1098378" cy="369332"/>
          </a:xfrm>
          <a:prstGeom prst="rect">
            <a:avLst/>
          </a:prstGeom>
          <a:noFill/>
        </p:spPr>
        <p:txBody>
          <a:bodyPr wrap="none" rtlCol="0">
            <a:spAutoFit/>
          </a:bodyPr>
          <a:lstStyle/>
          <a:p>
            <a:r>
              <a:rPr lang="en-US" dirty="0"/>
              <a:t>METHOD </a:t>
            </a:r>
          </a:p>
        </p:txBody>
      </p:sp>
    </p:spTree>
    <p:extLst>
      <p:ext uri="{BB962C8B-B14F-4D97-AF65-F5344CB8AC3E}">
        <p14:creationId xmlns:p14="http://schemas.microsoft.com/office/powerpoint/2010/main" val="195334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764" t="35822" r="11911" b="-1"/>
          <a:stretch/>
        </p:blipFill>
        <p:spPr>
          <a:xfrm>
            <a:off x="3478571" y="1521384"/>
            <a:ext cx="6009584" cy="4003008"/>
          </a:xfrm>
          <a:prstGeom prst="rect">
            <a:avLst/>
          </a:prstGeom>
          <a:scene3d>
            <a:camera prst="orthographicFront">
              <a:rot lat="0" lon="2400000" rev="21594000"/>
            </a:camera>
            <a:lightRig rig="threePt" dir="t"/>
          </a:scene3d>
          <a:sp3d z="63500">
            <a:bevelT/>
          </a:sp3d>
        </p:spPr>
      </p:pic>
      <p:cxnSp>
        <p:nvCxnSpPr>
          <p:cNvPr id="7" name="Straight Connector 6"/>
          <p:cNvCxnSpPr/>
          <p:nvPr/>
        </p:nvCxnSpPr>
        <p:spPr>
          <a:xfrm>
            <a:off x="5378003" y="274320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78003" y="291465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78003" y="308610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78003" y="257175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67375" y="348615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20853" y="3261575"/>
            <a:ext cx="514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382905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81625" y="3999357"/>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81625" y="417195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78003" y="440055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324475" y="3657600"/>
            <a:ext cx="514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176293" y="3314700"/>
            <a:ext cx="3107"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988961" y="3257550"/>
            <a:ext cx="1738" cy="433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496050" y="3314701"/>
            <a:ext cx="0" cy="31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97219" y="3352341"/>
            <a:ext cx="4316" cy="252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332411" y="3314702"/>
            <a:ext cx="11766" cy="331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181600" y="3257551"/>
            <a:ext cx="0" cy="483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953000" y="3318726"/>
            <a:ext cx="0" cy="372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773371" y="3314702"/>
            <a:ext cx="4257" cy="361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569485" y="3313526"/>
            <a:ext cx="3863" cy="340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383889" y="3313526"/>
            <a:ext cx="10221" cy="340325"/>
          </a:xfrm>
          <a:prstGeom prst="line">
            <a:avLst/>
          </a:prstGeom>
        </p:spPr>
        <p:style>
          <a:lnRef idx="1">
            <a:schemeClr val="accent1"/>
          </a:lnRef>
          <a:fillRef idx="0">
            <a:schemeClr val="accent1"/>
          </a:fillRef>
          <a:effectRef idx="0">
            <a:schemeClr val="accent1"/>
          </a:effectRef>
          <a:fontRef idx="minor">
            <a:schemeClr val="tx1"/>
          </a:fontRef>
        </p:style>
      </p:cxnSp>
      <p:sp>
        <p:nvSpPr>
          <p:cNvPr id="118" name="Flowchart: Or 117"/>
          <p:cNvSpPr/>
          <p:nvPr/>
        </p:nvSpPr>
        <p:spPr>
          <a:xfrm>
            <a:off x="4536435" y="2381031"/>
            <a:ext cx="2631186" cy="2283714"/>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119" name="Straight Connector 118"/>
          <p:cNvCxnSpPr/>
          <p:nvPr/>
        </p:nvCxnSpPr>
        <p:spPr>
          <a:xfrm>
            <a:off x="5378003" y="2744343"/>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378003" y="2915793"/>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378003" y="3087243"/>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378003" y="2572893"/>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320853" y="3262718"/>
            <a:ext cx="514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5381625" y="3830193"/>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381625" y="4000500"/>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324475" y="3658743"/>
            <a:ext cx="514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176293" y="3296187"/>
            <a:ext cx="3107"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5953354" y="3211993"/>
            <a:ext cx="1738" cy="433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4667250" y="3196665"/>
            <a:ext cx="0" cy="318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697219" y="3353484"/>
            <a:ext cx="4316" cy="252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6331271" y="3315844"/>
            <a:ext cx="1140" cy="375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5181600" y="3258694"/>
            <a:ext cx="0" cy="483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953000" y="3319869"/>
            <a:ext cx="0" cy="372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773371" y="3315845"/>
            <a:ext cx="4257" cy="361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5792035" y="3539419"/>
            <a:ext cx="3863" cy="340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383889" y="3314669"/>
            <a:ext cx="10221" cy="340325"/>
          </a:xfrm>
          <a:prstGeom prst="line">
            <a:avLst/>
          </a:prstGeom>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5448836" y="1723744"/>
            <a:ext cx="218984" cy="415498"/>
          </a:xfrm>
          <a:prstGeom prst="rect">
            <a:avLst/>
          </a:prstGeom>
          <a:noFill/>
        </p:spPr>
        <p:txBody>
          <a:bodyPr wrap="square" rtlCol="0">
            <a:spAutoFit/>
          </a:bodyPr>
          <a:lstStyle/>
          <a:p>
            <a:r>
              <a:rPr lang="en-US" sz="2100" b="1" dirty="0">
                <a:solidFill>
                  <a:prstClr val="black"/>
                </a:solidFill>
                <a:effectLst>
                  <a:outerShdw blurRad="38100" dist="38100" dir="2700000" algn="tl">
                    <a:srgbClr val="000000">
                      <a:alpha val="43137"/>
                    </a:srgbClr>
                  </a:outerShdw>
                </a:effectLst>
              </a:rPr>
              <a:t>Y</a:t>
            </a:r>
          </a:p>
        </p:txBody>
      </p:sp>
      <p:sp>
        <p:nvSpPr>
          <p:cNvPr id="159" name="TextBox 158"/>
          <p:cNvSpPr txBox="1"/>
          <p:nvPr/>
        </p:nvSpPr>
        <p:spPr>
          <a:xfrm>
            <a:off x="6781800" y="2057400"/>
            <a:ext cx="311304" cy="415498"/>
          </a:xfrm>
          <a:prstGeom prst="rect">
            <a:avLst/>
          </a:prstGeom>
          <a:noFill/>
        </p:spPr>
        <p:txBody>
          <a:bodyPr wrap="none" rtlCol="0">
            <a:spAutoFit/>
          </a:bodyPr>
          <a:lstStyle/>
          <a:p>
            <a:r>
              <a:rPr lang="en-US" sz="2100" dirty="0">
                <a:solidFill>
                  <a:prstClr val="black"/>
                </a:solidFill>
                <a:effectLst>
                  <a:outerShdw blurRad="38100" dist="38100" dir="2700000" algn="tl">
                    <a:srgbClr val="000000">
                      <a:alpha val="43137"/>
                    </a:srgbClr>
                  </a:outerShdw>
                </a:effectLst>
              </a:rPr>
              <a:t>Z</a:t>
            </a:r>
          </a:p>
        </p:txBody>
      </p:sp>
      <p:sp>
        <p:nvSpPr>
          <p:cNvPr id="160" name="TextBox 159"/>
          <p:cNvSpPr txBox="1"/>
          <p:nvPr/>
        </p:nvSpPr>
        <p:spPr>
          <a:xfrm>
            <a:off x="7201662" y="3314701"/>
            <a:ext cx="311304" cy="369332"/>
          </a:xfrm>
          <a:prstGeom prst="rect">
            <a:avLst/>
          </a:prstGeom>
          <a:noFill/>
        </p:spPr>
        <p:txBody>
          <a:bodyPr wrap="none" rtlCol="0">
            <a:spAutoFit/>
          </a:bodyPr>
          <a:lstStyle/>
          <a:p>
            <a:r>
              <a:rPr lang="en-US" b="1" dirty="0">
                <a:solidFill>
                  <a:prstClr val="black"/>
                </a:solidFill>
                <a:effectLst>
                  <a:outerShdw blurRad="38100" dist="38100" dir="2700000" algn="tl">
                    <a:srgbClr val="000000">
                      <a:alpha val="43137"/>
                    </a:srgbClr>
                  </a:outerShdw>
                </a:effectLst>
              </a:rPr>
              <a:t>X</a:t>
            </a:r>
          </a:p>
        </p:txBody>
      </p:sp>
      <p:sp>
        <p:nvSpPr>
          <p:cNvPr id="161" name="Down Arrow 160"/>
          <p:cNvSpPr/>
          <p:nvPr/>
        </p:nvSpPr>
        <p:spPr>
          <a:xfrm rot="13656549">
            <a:off x="6372214" y="2243065"/>
            <a:ext cx="261461" cy="940369"/>
          </a:xfrm>
          <a:prstGeom prst="downArrow">
            <a:avLst>
              <a:gd name="adj1" fmla="val 50000"/>
              <a:gd name="adj2" fmla="val 5116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163" name="Straight Arrow Connector 162"/>
          <p:cNvCxnSpPr>
            <a:stCxn id="118" idx="0"/>
          </p:cNvCxnSpPr>
          <p:nvPr/>
        </p:nvCxnSpPr>
        <p:spPr>
          <a:xfrm flipH="1" flipV="1">
            <a:off x="5848406" y="2134965"/>
            <a:ext cx="3623" cy="24606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6914169" y="3484670"/>
            <a:ext cx="239601" cy="1064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4667250" y="312183"/>
            <a:ext cx="5921101" cy="923330"/>
          </a:xfrm>
          <a:prstGeom prst="rect">
            <a:avLst/>
          </a:prstGeom>
          <a:noFill/>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rPr>
              <a:t>Three Dimensional Assessment of Skin Wounds </a:t>
            </a:r>
          </a:p>
          <a:p>
            <a:pPr algn="ctr"/>
            <a:r>
              <a:rPr lang="en-US" b="1" dirty="0">
                <a:solidFill>
                  <a:prstClr val="black"/>
                </a:solidFill>
                <a:effectLst>
                  <a:outerShdw blurRad="38100" dist="38100" dir="2700000" algn="tl">
                    <a:srgbClr val="000000">
                      <a:alpha val="43137"/>
                    </a:srgbClr>
                  </a:outerShdw>
                </a:effectLst>
              </a:rPr>
              <a:t>Creating Volumetric (X, Y, Z) Dimensions </a:t>
            </a:r>
          </a:p>
          <a:p>
            <a:pPr algn="ctr"/>
            <a:r>
              <a:rPr lang="en-US" b="1" dirty="0">
                <a:solidFill>
                  <a:prstClr val="black"/>
                </a:solidFill>
                <a:effectLst>
                  <a:outerShdw blurRad="38100" dist="38100" dir="2700000" algn="tl">
                    <a:srgbClr val="000000">
                      <a:alpha val="43137"/>
                    </a:srgbClr>
                  </a:outerShdw>
                </a:effectLst>
              </a:rPr>
              <a:t>for 3 D Printing (Bio Bandage)</a:t>
            </a:r>
          </a:p>
        </p:txBody>
      </p:sp>
      <p:pic>
        <p:nvPicPr>
          <p:cNvPr id="2" name="Picture 1"/>
          <p:cNvPicPr>
            <a:picLocks noChangeAspect="1"/>
          </p:cNvPicPr>
          <p:nvPr/>
        </p:nvPicPr>
        <p:blipFill>
          <a:blip r:embed="rId3"/>
          <a:stretch>
            <a:fillRect/>
          </a:stretch>
        </p:blipFill>
        <p:spPr>
          <a:xfrm>
            <a:off x="3666747" y="5624884"/>
            <a:ext cx="5153090" cy="3703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34" y="1884807"/>
            <a:ext cx="1107281" cy="214312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423" t="20638" r="9512" b="19778"/>
          <a:stretch/>
        </p:blipFill>
        <p:spPr>
          <a:xfrm>
            <a:off x="2302448" y="2826222"/>
            <a:ext cx="914787" cy="689405"/>
          </a:xfrm>
          <a:prstGeom prst="rect">
            <a:avLst/>
          </a:prstGeom>
        </p:spPr>
      </p:pic>
      <p:sp>
        <p:nvSpPr>
          <p:cNvPr id="6" name="TextBox 5"/>
          <p:cNvSpPr txBox="1"/>
          <p:nvPr/>
        </p:nvSpPr>
        <p:spPr>
          <a:xfrm>
            <a:off x="1574484" y="367863"/>
            <a:ext cx="2391937" cy="584775"/>
          </a:xfrm>
          <a:prstGeom prst="rect">
            <a:avLst/>
          </a:prstGeom>
          <a:noFill/>
        </p:spPr>
        <p:txBody>
          <a:bodyPr wrap="none" rtlCol="0">
            <a:spAutoFit/>
          </a:bodyPr>
          <a:lstStyle/>
          <a:p>
            <a:r>
              <a:rPr lang="en-US" sz="3200" b="1" dirty="0" err="1">
                <a:effectLst>
                  <a:outerShdw blurRad="38100" dist="38100" dir="2700000" algn="tl">
                    <a:srgbClr val="000000">
                      <a:alpha val="43137"/>
                    </a:srgbClr>
                  </a:outerShdw>
                </a:effectLst>
              </a:rPr>
              <a:t>SMarT</a:t>
            </a:r>
            <a:r>
              <a:rPr lang="en-US" sz="3200" b="1" dirty="0">
                <a:effectLst>
                  <a:outerShdw blurRad="38100" dist="38100" dir="2700000" algn="tl">
                    <a:srgbClr val="000000">
                      <a:alpha val="43137"/>
                    </a:srgbClr>
                  </a:outerShdw>
                </a:effectLst>
              </a:rPr>
              <a:t> EST III</a:t>
            </a:r>
          </a:p>
        </p:txBody>
      </p:sp>
      <p:pic>
        <p:nvPicPr>
          <p:cNvPr id="55" name="Picture 54"/>
          <p:cNvPicPr>
            <a:picLocks noChangeAspect="1"/>
          </p:cNvPicPr>
          <p:nvPr/>
        </p:nvPicPr>
        <p:blipFill>
          <a:blip r:embed="rId6"/>
          <a:stretch>
            <a:fillRect/>
          </a:stretch>
        </p:blipFill>
        <p:spPr>
          <a:xfrm>
            <a:off x="7790329" y="1279908"/>
            <a:ext cx="3994031" cy="4922875"/>
          </a:xfrm>
          <a:prstGeom prst="rect">
            <a:avLst/>
          </a:prstGeom>
        </p:spPr>
      </p:pic>
    </p:spTree>
    <p:extLst>
      <p:ext uri="{BB962C8B-B14F-4D97-AF65-F5344CB8AC3E}">
        <p14:creationId xmlns:p14="http://schemas.microsoft.com/office/powerpoint/2010/main" val="240401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4165860" y="4090890"/>
            <a:ext cx="2104434" cy="1828800"/>
          </a:xfrm>
        </p:spPr>
        <p:txBody>
          <a:bodyPr/>
          <a:lstStyle/>
          <a:p>
            <a:pPr marL="342900" lvl="1" indent="0">
              <a:buNone/>
            </a:pPr>
            <a:r>
              <a:rPr lang="en-US" sz="1350" b="1" dirty="0"/>
              <a:t>Accuracy</a:t>
            </a:r>
            <a:r>
              <a:rPr lang="en-US" sz="1350" dirty="0"/>
              <a:t> : 0.2μm</a:t>
            </a:r>
          </a:p>
          <a:p>
            <a:pPr marL="342900" lvl="1" indent="0">
              <a:buNone/>
            </a:pPr>
            <a:r>
              <a:rPr lang="en-US" sz="1350" b="1" dirty="0"/>
              <a:t>Separation</a:t>
            </a:r>
            <a:r>
              <a:rPr lang="en-US" sz="1350" dirty="0"/>
              <a:t> : 80μm</a:t>
            </a:r>
          </a:p>
          <a:p>
            <a:pPr marL="342900" lvl="1" indent="0">
              <a:buNone/>
            </a:pPr>
            <a:endParaRPr lang="en-US" sz="1350" dirty="0"/>
          </a:p>
          <a:p>
            <a:pPr marL="342900" lvl="1" indent="0">
              <a:buNone/>
            </a:pPr>
            <a:r>
              <a:rPr lang="en-US" sz="1350" b="1" dirty="0"/>
              <a:t>Drop dia. </a:t>
            </a:r>
            <a:r>
              <a:rPr lang="en-US" sz="1350" dirty="0"/>
              <a:t>: 42μm</a:t>
            </a:r>
          </a:p>
          <a:p>
            <a:pPr marL="342900" lvl="1" indent="0">
              <a:buNone/>
            </a:pPr>
            <a:r>
              <a:rPr lang="en-US" sz="1350" b="1" dirty="0"/>
              <a:t>Drop volume </a:t>
            </a:r>
            <a:r>
              <a:rPr lang="en-US" sz="1350" dirty="0"/>
              <a:t>: 39pl</a:t>
            </a:r>
          </a:p>
          <a:p>
            <a:pPr marL="342900" lvl="1" indent="0">
              <a:buNone/>
            </a:pPr>
            <a:r>
              <a:rPr lang="en-US" sz="1350" b="1" dirty="0"/>
              <a:t>Conc. / drop </a:t>
            </a:r>
            <a:r>
              <a:rPr lang="en-US" sz="1350" dirty="0"/>
              <a:t>: 1.9pg</a:t>
            </a:r>
          </a:p>
        </p:txBody>
      </p:sp>
      <p:grpSp>
        <p:nvGrpSpPr>
          <p:cNvPr id="29" name="Group 28"/>
          <p:cNvGrpSpPr/>
          <p:nvPr/>
        </p:nvGrpSpPr>
        <p:grpSpPr>
          <a:xfrm>
            <a:off x="6667500" y="1600201"/>
            <a:ext cx="2800350" cy="4327845"/>
            <a:chOff x="5334000" y="990600"/>
            <a:chExt cx="3733800" cy="5770460"/>
          </a:xfrm>
        </p:grpSpPr>
        <p:grpSp>
          <p:nvGrpSpPr>
            <p:cNvPr id="3" name="Group 2"/>
            <p:cNvGrpSpPr/>
            <p:nvPr/>
          </p:nvGrpSpPr>
          <p:grpSpPr>
            <a:xfrm>
              <a:off x="6967537" y="1258920"/>
              <a:ext cx="2100263" cy="3910886"/>
              <a:chOff x="6777037" y="1191370"/>
              <a:chExt cx="2100263" cy="3910886"/>
            </a:xfrm>
          </p:grpSpPr>
          <p:pic>
            <p:nvPicPr>
              <p:cNvPr id="19" name="Picture 4" descr="gradient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7037" y="1216770"/>
                <a:ext cx="2100263" cy="388548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 name="Rectangle 21"/>
              <p:cNvSpPr/>
              <p:nvPr/>
            </p:nvSpPr>
            <p:spPr bwMode="auto">
              <a:xfrm>
                <a:off x="7289800" y="1191370"/>
                <a:ext cx="177800" cy="38481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1350" dirty="0" err="1">
                    <a:latin typeface="Arial" pitchFamily="34" charset="0"/>
                  </a:rPr>
                  <a:t>sssssssssss</a:t>
                </a:r>
                <a:endParaRPr lang="en-US" sz="1350" dirty="0">
                  <a:latin typeface="Arial" pitchFamily="34" charset="0"/>
                </a:endParaRPr>
              </a:p>
            </p:txBody>
          </p:sp>
          <p:sp>
            <p:nvSpPr>
              <p:cNvPr id="23" name="Rectangle 22"/>
              <p:cNvSpPr/>
              <p:nvPr/>
            </p:nvSpPr>
            <p:spPr bwMode="auto">
              <a:xfrm>
                <a:off x="7391400" y="2971800"/>
                <a:ext cx="1320800" cy="3429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1350">
                  <a:latin typeface="Arial" pitchFamily="34" charset="0"/>
                </a:endParaRPr>
              </a:p>
            </p:txBody>
          </p:sp>
        </p:grpSp>
        <p:pic>
          <p:nvPicPr>
            <p:cNvPr id="18" name="Picture 3" descr="gradient"/>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5605" t="6469" r="43878" b="23236"/>
            <a:stretch/>
          </p:blipFill>
          <p:spPr bwMode="auto">
            <a:xfrm>
              <a:off x="5473700" y="1191370"/>
              <a:ext cx="1270000" cy="387236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334000" y="5308937"/>
              <a:ext cx="3441699" cy="738664"/>
            </a:xfrm>
            <a:prstGeom prst="rect">
              <a:avLst/>
            </a:prstGeom>
            <a:noFill/>
          </p:spPr>
          <p:txBody>
            <a:bodyPr wrap="square" rtlCol="0">
              <a:spAutoFit/>
            </a:bodyPr>
            <a:lstStyle/>
            <a:p>
              <a:pPr algn="ctr"/>
              <a:r>
                <a:rPr lang="en-US" sz="1500" b="1" dirty="0"/>
                <a:t>Concentration-modulated using an overprinting strategy</a:t>
              </a:r>
            </a:p>
          </p:txBody>
        </p:sp>
        <p:sp>
          <p:nvSpPr>
            <p:cNvPr id="24" name="Rectangle 23"/>
            <p:cNvSpPr>
              <a:spLocks noChangeAspect="1"/>
            </p:cNvSpPr>
            <p:nvPr/>
          </p:nvSpPr>
          <p:spPr bwMode="auto">
            <a:xfrm>
              <a:off x="5334000" y="990600"/>
              <a:ext cx="3657600" cy="5770460"/>
            </a:xfrm>
            <a:prstGeom prst="rect">
              <a:avLst/>
            </a:prstGeom>
            <a:no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1350">
                <a:latin typeface="Arial" pitchFamily="34" charset="0"/>
              </a:endParaRPr>
            </a:p>
          </p:txBody>
        </p:sp>
      </p:grpSp>
      <p:grpSp>
        <p:nvGrpSpPr>
          <p:cNvPr id="35" name="Group 34"/>
          <p:cNvGrpSpPr/>
          <p:nvPr/>
        </p:nvGrpSpPr>
        <p:grpSpPr>
          <a:xfrm>
            <a:off x="2574082" y="1592586"/>
            <a:ext cx="3933216" cy="4327845"/>
            <a:chOff x="-62688" y="990600"/>
            <a:chExt cx="5244288" cy="5770460"/>
          </a:xfrm>
        </p:grpSpPr>
        <p:grpSp>
          <p:nvGrpSpPr>
            <p:cNvPr id="34" name="Group 33"/>
            <p:cNvGrpSpPr/>
            <p:nvPr/>
          </p:nvGrpSpPr>
          <p:grpSpPr>
            <a:xfrm>
              <a:off x="152400" y="990600"/>
              <a:ext cx="5029200" cy="5770460"/>
              <a:chOff x="152400" y="990600"/>
              <a:chExt cx="5029200" cy="5770460"/>
            </a:xfrm>
          </p:grpSpPr>
          <p:sp>
            <p:nvSpPr>
              <p:cNvPr id="16" name="Rectangle 15"/>
              <p:cNvSpPr>
                <a:spLocks noChangeAspect="1"/>
              </p:cNvSpPr>
              <p:nvPr/>
            </p:nvSpPr>
            <p:spPr bwMode="auto">
              <a:xfrm>
                <a:off x="152400" y="990600"/>
                <a:ext cx="5029200" cy="5770460"/>
              </a:xfrm>
              <a:prstGeom prst="rect">
                <a:avLst/>
              </a:prstGeom>
              <a:no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1350">
                  <a:latin typeface="Arial" pitchFamily="34" charset="0"/>
                </a:endParaRPr>
              </a:p>
            </p:txBody>
          </p:sp>
          <p:pic>
            <p:nvPicPr>
              <p:cNvPr id="14" name="O 15"/>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17000" contrast="24000"/>
                        </a14:imgEffect>
                      </a14:imgLayer>
                    </a14:imgProps>
                  </a:ext>
                  <a:ext uri="{28A0092B-C50C-407E-A947-70E740481C1C}">
                    <a14:useLocalDpi xmlns:a14="http://schemas.microsoft.com/office/drawing/2010/main"/>
                  </a:ext>
                </a:extLst>
              </a:blip>
              <a:srcRect t="-172" r="-43" b="-278"/>
              <a:stretch>
                <a:fillRect/>
              </a:stretch>
            </p:blipFill>
            <p:spPr bwMode="auto">
              <a:xfrm>
                <a:off x="228600" y="1066801"/>
                <a:ext cx="4495800" cy="3276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62688" y="4396467"/>
              <a:ext cx="2729688" cy="2151873"/>
              <a:chOff x="-62688" y="4396467"/>
              <a:chExt cx="2729688" cy="2151873"/>
            </a:xfrm>
          </p:grpSpPr>
          <p:grpSp>
            <p:nvGrpSpPr>
              <p:cNvPr id="32" name="Group 31"/>
              <p:cNvGrpSpPr/>
              <p:nvPr/>
            </p:nvGrpSpPr>
            <p:grpSpPr>
              <a:xfrm>
                <a:off x="228600" y="4396467"/>
                <a:ext cx="2438400" cy="2151873"/>
                <a:chOff x="228600" y="4396467"/>
                <a:chExt cx="2438400" cy="2151873"/>
              </a:xfrm>
            </p:grpSpPr>
            <p:pic>
              <p:nvPicPr>
                <p:cNvPr id="10" name="Picture 184" descr="dropInFligh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8600" y="4396467"/>
                  <a:ext cx="2132701" cy="2151873"/>
                </a:xfrm>
                <a:prstGeom prst="rect">
                  <a:avLst/>
                </a:prstGeom>
                <a:solidFill>
                  <a:schemeClr val="bg1"/>
                </a:solidFill>
                <a:ln w="19050">
                  <a:noFill/>
                  <a:miter lim="800000"/>
                  <a:headEnd/>
                  <a:tailEnd/>
                </a:ln>
                <a:effectLst/>
                <a:extLst>
                  <a:ext uri="{AF507438-7753-43E0-B8FC-AC1667EBCBE1}">
                    <a14:hiddenEffects xmlns:a14="http://schemas.microsoft.com/office/drawing/2010/main">
                      <a:effectLst>
                        <a:outerShdw blurRad="63500" dist="89803" dir="2700000" algn="ctr" rotWithShape="0">
                          <a:schemeClr val="tx1">
                            <a:alpha val="50000"/>
                          </a:schemeClr>
                        </a:outerShdw>
                      </a:effectLst>
                    </a14:hiddenEffects>
                  </a:ext>
                </a:extLst>
              </p:spPr>
            </p:pic>
            <p:sp>
              <p:nvSpPr>
                <p:cNvPr id="12" name="Text Box 186"/>
                <p:cNvSpPr txBox="1">
                  <a:spLocks noChangeArrowheads="1"/>
                </p:cNvSpPr>
                <p:nvPr/>
              </p:nvSpPr>
              <p:spPr bwMode="auto">
                <a:xfrm>
                  <a:off x="1312333" y="5719959"/>
                  <a:ext cx="1354667" cy="5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50" b="1" dirty="0">
                      <a:solidFill>
                        <a:schemeClr val="bg1"/>
                      </a:solidFill>
                    </a:rPr>
                    <a:t>30 </a:t>
                  </a:r>
                  <a:r>
                    <a:rPr lang="en-US" sz="1050" b="1" dirty="0">
                      <a:solidFill>
                        <a:schemeClr val="bg1"/>
                      </a:solidFill>
                      <a:latin typeface="Symbol" charset="0"/>
                    </a:rPr>
                    <a:t>m</a:t>
                  </a:r>
                  <a:r>
                    <a:rPr lang="en-US" sz="1050" b="1" dirty="0">
                      <a:solidFill>
                        <a:schemeClr val="bg1"/>
                      </a:solidFill>
                    </a:rPr>
                    <a:t>m </a:t>
                  </a:r>
                </a:p>
                <a:p>
                  <a:pPr algn="ctr"/>
                  <a:r>
                    <a:rPr lang="en-US" sz="1050" b="1" dirty="0">
                      <a:solidFill>
                        <a:schemeClr val="bg1"/>
                      </a:solidFill>
                    </a:rPr>
                    <a:t>nozzle</a:t>
                  </a:r>
                </a:p>
              </p:txBody>
            </p:sp>
            <p:sp>
              <p:nvSpPr>
                <p:cNvPr id="13" name="Line 187"/>
                <p:cNvSpPr>
                  <a:spLocks noChangeShapeType="1"/>
                </p:cNvSpPr>
                <p:nvPr/>
              </p:nvSpPr>
              <p:spPr bwMode="auto">
                <a:xfrm flipH="1" flipV="1">
                  <a:off x="1312333" y="5604872"/>
                  <a:ext cx="346459" cy="206196"/>
                </a:xfrm>
                <a:prstGeom prst="line">
                  <a:avLst/>
                </a:prstGeom>
                <a:noFill/>
                <a:ln w="28575">
                  <a:solidFill>
                    <a:schemeClr val="bg1"/>
                  </a:solidFill>
                  <a:round/>
                  <a:headEnd/>
                  <a:tailEnd type="triangle" w="med" len="med"/>
                </a:ln>
                <a:effectLst>
                  <a:outerShdw blurRad="63500" dist="29783" dir="3885598"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en-US" sz="1350"/>
                </a:p>
              </p:txBody>
            </p:sp>
          </p:grpSp>
          <p:sp>
            <p:nvSpPr>
              <p:cNvPr id="25" name="Line 187"/>
              <p:cNvSpPr>
                <a:spLocks noChangeShapeType="1"/>
              </p:cNvSpPr>
              <p:nvPr/>
            </p:nvSpPr>
            <p:spPr bwMode="auto">
              <a:xfrm flipV="1">
                <a:off x="865224" y="5943600"/>
                <a:ext cx="346459" cy="206196"/>
              </a:xfrm>
              <a:prstGeom prst="line">
                <a:avLst/>
              </a:prstGeom>
              <a:noFill/>
              <a:ln w="28575">
                <a:solidFill>
                  <a:schemeClr val="bg1"/>
                </a:solidFill>
                <a:round/>
                <a:headEnd/>
                <a:tailEnd type="triangle" w="med" len="med"/>
              </a:ln>
              <a:effectLst>
                <a:outerShdw blurRad="63500" dist="29783" dir="3885598" algn="ctr" rotWithShape="0">
                  <a:schemeClr val="tx1">
                    <a:alpha val="50000"/>
                  </a:schemeClr>
                </a:outerShdw>
              </a:effectLst>
              <a:extLst>
                <a:ext uri="{909E8E84-426E-40DD-AFC4-6F175D3DCCD1}">
                  <a14:hiddenFill xmlns:a14="http://schemas.microsoft.com/office/drawing/2010/main">
                    <a:noFill/>
                  </a14:hiddenFill>
                </a:ext>
              </a:extLst>
            </p:spPr>
            <p:txBody>
              <a:bodyPr/>
              <a:lstStyle/>
              <a:p>
                <a:endParaRPr lang="en-US" sz="1350"/>
              </a:p>
            </p:txBody>
          </p:sp>
          <p:sp>
            <p:nvSpPr>
              <p:cNvPr id="26" name="Text Box 186"/>
              <p:cNvSpPr txBox="1">
                <a:spLocks noChangeArrowheads="1"/>
              </p:cNvSpPr>
              <p:nvPr/>
            </p:nvSpPr>
            <p:spPr bwMode="auto">
              <a:xfrm>
                <a:off x="-62688" y="5987920"/>
                <a:ext cx="1354667" cy="5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050" b="1" dirty="0">
                    <a:solidFill>
                      <a:schemeClr val="bg1"/>
                    </a:solidFill>
                  </a:rPr>
                  <a:t>39pl</a:t>
                </a:r>
              </a:p>
              <a:p>
                <a:pPr algn="ctr"/>
                <a:r>
                  <a:rPr lang="en-US" sz="1050" b="1" dirty="0">
                    <a:solidFill>
                      <a:schemeClr val="bg1"/>
                    </a:solidFill>
                  </a:rPr>
                  <a:t>drop</a:t>
                </a:r>
              </a:p>
            </p:txBody>
          </p:sp>
        </p:grpSp>
      </p:grpSp>
      <p:cxnSp>
        <p:nvCxnSpPr>
          <p:cNvPr id="28" name="Straight Arrow Connector 27"/>
          <p:cNvCxnSpPr/>
          <p:nvPr/>
        </p:nvCxnSpPr>
        <p:spPr bwMode="auto">
          <a:xfrm flipH="1">
            <a:off x="3752850" y="3143250"/>
            <a:ext cx="857250" cy="1028700"/>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sp>
        <p:nvSpPr>
          <p:cNvPr id="27" name="Text Box 18"/>
          <p:cNvSpPr txBox="1">
            <a:spLocks noChangeArrowheads="1"/>
          </p:cNvSpPr>
          <p:nvPr/>
        </p:nvSpPr>
        <p:spPr bwMode="auto">
          <a:xfrm>
            <a:off x="648109" y="60178"/>
            <a:ext cx="110325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dirty="0" err="1">
                <a:effectLst>
                  <a:outerShdw blurRad="38100" dist="38100" dir="2700000" algn="tl">
                    <a:srgbClr val="000000">
                      <a:alpha val="43137"/>
                    </a:srgbClr>
                  </a:outerShdw>
                </a:effectLst>
              </a:rPr>
              <a:t>SMarT</a:t>
            </a:r>
            <a:r>
              <a:rPr lang="en-US" sz="3200" b="1" dirty="0">
                <a:effectLst>
                  <a:outerShdw blurRad="38100" dist="38100" dir="2700000" algn="tl">
                    <a:srgbClr val="000000">
                      <a:alpha val="43137"/>
                    </a:srgbClr>
                  </a:outerShdw>
                </a:effectLst>
              </a:rPr>
              <a:t> EST IIII . WOUND CONTOUR Inkjet-Based Bioprinting with gradient concentrations (and </a:t>
            </a:r>
            <a:r>
              <a:rPr lang="en-US" sz="3200" b="1" dirty="0" err="1">
                <a:effectLst>
                  <a:outerShdw blurRad="38100" dist="38100" dir="2700000" algn="tl">
                    <a:srgbClr val="000000">
                      <a:alpha val="43137"/>
                    </a:srgbClr>
                  </a:outerShdw>
                </a:effectLst>
              </a:rPr>
              <a:t>BioSensors</a:t>
            </a:r>
            <a:r>
              <a:rPr lang="en-US" sz="3200" b="1" dirty="0">
                <a:effectLst>
                  <a:outerShdw blurRad="38100" dist="38100" dir="2700000" algn="tl">
                    <a:srgbClr val="000000">
                      <a:alpha val="43137"/>
                    </a:srgbClr>
                  </a:outerShdw>
                </a:effectLst>
              </a:rPr>
              <a:t>)</a:t>
            </a:r>
          </a:p>
        </p:txBody>
      </p:sp>
      <p:sp>
        <p:nvSpPr>
          <p:cNvPr id="2" name="TextBox 1">
            <a:extLst>
              <a:ext uri="{FF2B5EF4-FFF2-40B4-BE49-F238E27FC236}">
                <a16:creationId xmlns:a16="http://schemas.microsoft.com/office/drawing/2014/main" id="{2F2F167D-6491-408A-9A7B-0A2FA9AA8F2E}"/>
              </a:ext>
            </a:extLst>
          </p:cNvPr>
          <p:cNvSpPr txBox="1"/>
          <p:nvPr/>
        </p:nvSpPr>
        <p:spPr>
          <a:xfrm>
            <a:off x="9803219" y="2838893"/>
            <a:ext cx="531940" cy="369332"/>
          </a:xfrm>
          <a:prstGeom prst="rect">
            <a:avLst/>
          </a:prstGeom>
          <a:noFill/>
        </p:spPr>
        <p:txBody>
          <a:bodyPr wrap="none" rtlCol="0">
            <a:spAutoFit/>
          </a:bodyPr>
          <a:lstStyle/>
          <a:p>
            <a:r>
              <a:rPr lang="en-US" dirty="0"/>
              <a:t>Ref.</a:t>
            </a:r>
          </a:p>
        </p:txBody>
      </p:sp>
      <p:pic>
        <p:nvPicPr>
          <p:cNvPr id="30" name="Picture 29">
            <a:extLst>
              <a:ext uri="{FF2B5EF4-FFF2-40B4-BE49-F238E27FC236}">
                <a16:creationId xmlns:a16="http://schemas.microsoft.com/office/drawing/2014/main" id="{B6C399DA-F73B-42FE-A782-464A61E2F7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57" t="353" r="537"/>
          <a:stretch/>
        </p:blipFill>
        <p:spPr>
          <a:xfrm>
            <a:off x="9581119" y="1999547"/>
            <a:ext cx="2242286" cy="2721309"/>
          </a:xfrm>
          <a:prstGeom prst="rect">
            <a:avLst/>
          </a:prstGeom>
        </p:spPr>
      </p:pic>
      <p:sp>
        <p:nvSpPr>
          <p:cNvPr id="4" name="TextBox 3">
            <a:extLst>
              <a:ext uri="{FF2B5EF4-FFF2-40B4-BE49-F238E27FC236}">
                <a16:creationId xmlns:a16="http://schemas.microsoft.com/office/drawing/2014/main" id="{EACAD426-593E-489B-AD78-06CB80967DE9}"/>
              </a:ext>
            </a:extLst>
          </p:cNvPr>
          <p:cNvSpPr txBox="1"/>
          <p:nvPr/>
        </p:nvSpPr>
        <p:spPr>
          <a:xfrm>
            <a:off x="1020726" y="3136764"/>
            <a:ext cx="1030475" cy="369332"/>
          </a:xfrm>
          <a:prstGeom prst="rect">
            <a:avLst/>
          </a:prstGeom>
          <a:noFill/>
        </p:spPr>
        <p:txBody>
          <a:bodyPr wrap="none" rtlCol="0">
            <a:spAutoFit/>
          </a:bodyPr>
          <a:lstStyle/>
          <a:p>
            <a:r>
              <a:rPr lang="en-US" dirty="0"/>
              <a:t>Ref Cited</a:t>
            </a:r>
          </a:p>
        </p:txBody>
      </p:sp>
      <p:sp>
        <p:nvSpPr>
          <p:cNvPr id="5" name="TextBox 4">
            <a:extLst>
              <a:ext uri="{FF2B5EF4-FFF2-40B4-BE49-F238E27FC236}">
                <a16:creationId xmlns:a16="http://schemas.microsoft.com/office/drawing/2014/main" id="{923433D1-57F5-4089-B086-A78B0D47586D}"/>
              </a:ext>
            </a:extLst>
          </p:cNvPr>
          <p:cNvSpPr txBox="1"/>
          <p:nvPr/>
        </p:nvSpPr>
        <p:spPr>
          <a:xfrm>
            <a:off x="10335159" y="1592586"/>
            <a:ext cx="484748" cy="369332"/>
          </a:xfrm>
          <a:prstGeom prst="rect">
            <a:avLst/>
          </a:prstGeom>
          <a:noFill/>
        </p:spPr>
        <p:txBody>
          <a:bodyPr wrap="none" rtlCol="0">
            <a:spAutoFit/>
          </a:bodyPr>
          <a:lstStyle/>
          <a:p>
            <a:r>
              <a:rPr lang="en-US" dirty="0"/>
              <a:t>Y/Y</a:t>
            </a:r>
          </a:p>
        </p:txBody>
      </p:sp>
    </p:spTree>
    <p:extLst>
      <p:ext uri="{BB962C8B-B14F-4D97-AF65-F5344CB8AC3E}">
        <p14:creationId xmlns:p14="http://schemas.microsoft.com/office/powerpoint/2010/main" val="2165301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1966" y="304800"/>
            <a:ext cx="6705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745419" y="2580290"/>
            <a:ext cx="2578220" cy="2514600"/>
          </a:xfrm>
          <a:prstGeom prst="ellipse">
            <a:avLst/>
          </a:prstGeom>
          <a:solidFill>
            <a:schemeClr val="bg1">
              <a:lumMod val="85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7030A0"/>
                </a:solidFill>
              </a:rPr>
              <a:t>?</a:t>
            </a:r>
          </a:p>
        </p:txBody>
      </p:sp>
      <p:sp>
        <p:nvSpPr>
          <p:cNvPr id="5" name="TextBox 4"/>
          <p:cNvSpPr txBox="1"/>
          <p:nvPr/>
        </p:nvSpPr>
        <p:spPr>
          <a:xfrm>
            <a:off x="5507419" y="2885090"/>
            <a:ext cx="1143000" cy="369332"/>
          </a:xfrm>
          <a:prstGeom prst="rect">
            <a:avLst/>
          </a:prstGeom>
          <a:noFill/>
        </p:spPr>
        <p:txBody>
          <a:bodyPr wrap="square" rtlCol="0">
            <a:spAutoFit/>
          </a:bodyPr>
          <a:lstStyle/>
          <a:p>
            <a:r>
              <a:rPr lang="en-US" b="1" dirty="0"/>
              <a:t>142 / 100</a:t>
            </a:r>
          </a:p>
        </p:txBody>
      </p:sp>
      <p:sp>
        <p:nvSpPr>
          <p:cNvPr id="2" name="TextBox 1"/>
          <p:cNvSpPr txBox="1"/>
          <p:nvPr/>
        </p:nvSpPr>
        <p:spPr>
          <a:xfrm>
            <a:off x="7696200" y="1219200"/>
            <a:ext cx="1600200" cy="338554"/>
          </a:xfrm>
          <a:prstGeom prst="rect">
            <a:avLst/>
          </a:prstGeom>
          <a:noFill/>
        </p:spPr>
        <p:txBody>
          <a:bodyPr wrap="square" rtlCol="0">
            <a:spAutoFit/>
          </a:bodyPr>
          <a:lstStyle/>
          <a:p>
            <a:r>
              <a:rPr lang="en-US" sz="1600" dirty="0"/>
              <a:t>Asthma / Autism</a:t>
            </a:r>
          </a:p>
        </p:txBody>
      </p:sp>
      <p:sp>
        <p:nvSpPr>
          <p:cNvPr id="3" name="TextBox 2"/>
          <p:cNvSpPr txBox="1"/>
          <p:nvPr/>
        </p:nvSpPr>
        <p:spPr>
          <a:xfrm>
            <a:off x="3733800" y="3962400"/>
            <a:ext cx="735842" cy="369332"/>
          </a:xfrm>
          <a:prstGeom prst="rect">
            <a:avLst/>
          </a:prstGeom>
          <a:noFill/>
        </p:spPr>
        <p:txBody>
          <a:bodyPr wrap="none" rtlCol="0">
            <a:spAutoFit/>
          </a:bodyPr>
          <a:lstStyle/>
          <a:p>
            <a:r>
              <a:rPr lang="en-US" dirty="0" err="1"/>
              <a:t>Osteo</a:t>
            </a:r>
            <a:endParaRPr lang="en-US" dirty="0"/>
          </a:p>
        </p:txBody>
      </p:sp>
      <p:sp>
        <p:nvSpPr>
          <p:cNvPr id="6" name="TextBox 5"/>
          <p:cNvSpPr txBox="1"/>
          <p:nvPr/>
        </p:nvSpPr>
        <p:spPr>
          <a:xfrm>
            <a:off x="3179290" y="2145268"/>
            <a:ext cx="554511" cy="369332"/>
          </a:xfrm>
          <a:prstGeom prst="rect">
            <a:avLst/>
          </a:prstGeom>
          <a:noFill/>
        </p:spPr>
        <p:txBody>
          <a:bodyPr wrap="none" rtlCol="0">
            <a:spAutoFit/>
          </a:bodyPr>
          <a:lstStyle/>
          <a:p>
            <a:r>
              <a:rPr lang="en-US" dirty="0"/>
              <a:t>CRC</a:t>
            </a:r>
          </a:p>
        </p:txBody>
      </p:sp>
      <p:sp>
        <p:nvSpPr>
          <p:cNvPr id="8" name="Rectangle 7"/>
          <p:cNvSpPr/>
          <p:nvPr/>
        </p:nvSpPr>
        <p:spPr>
          <a:xfrm>
            <a:off x="3733800" y="566410"/>
            <a:ext cx="4648200" cy="26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43401" y="304800"/>
            <a:ext cx="6062365" cy="523220"/>
          </a:xfrm>
          <a:prstGeom prst="rect">
            <a:avLst/>
          </a:prstGeom>
          <a:noFill/>
        </p:spPr>
        <p:txBody>
          <a:bodyPr wrap="none" rtlCol="0">
            <a:spAutoFit/>
          </a:bodyPr>
          <a:lstStyle/>
          <a:p>
            <a:r>
              <a:rPr lang="en-US" sz="2800" dirty="0"/>
              <a:t>Microbial Clock:  AGING. A New Disease </a:t>
            </a:r>
          </a:p>
        </p:txBody>
      </p:sp>
      <p:sp>
        <p:nvSpPr>
          <p:cNvPr id="12" name="Oval 11"/>
          <p:cNvSpPr/>
          <p:nvPr/>
        </p:nvSpPr>
        <p:spPr>
          <a:xfrm>
            <a:off x="3456544" y="731920"/>
            <a:ext cx="2578220" cy="2514600"/>
          </a:xfrm>
          <a:prstGeom prst="ellipse">
            <a:avLst/>
          </a:prstGeom>
          <a:solidFill>
            <a:schemeClr val="bg1">
              <a:lumMod val="85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Dementia </a:t>
            </a:r>
          </a:p>
          <a:p>
            <a:pPr algn="ctr"/>
            <a:r>
              <a:rPr lang="en-US" sz="2000" dirty="0">
                <a:solidFill>
                  <a:srgbClr val="7030A0"/>
                </a:solidFill>
              </a:rPr>
              <a:t>COPD</a:t>
            </a:r>
          </a:p>
        </p:txBody>
      </p:sp>
      <p:sp>
        <p:nvSpPr>
          <p:cNvPr id="13" name="Oval 12"/>
          <p:cNvSpPr/>
          <p:nvPr/>
        </p:nvSpPr>
        <p:spPr>
          <a:xfrm>
            <a:off x="6104107" y="750332"/>
            <a:ext cx="2578220" cy="2514600"/>
          </a:xfrm>
          <a:prstGeom prst="ellipse">
            <a:avLst/>
          </a:prstGeom>
          <a:solidFill>
            <a:schemeClr val="bg1">
              <a:lumMod val="85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7030A0"/>
                </a:solidFill>
              </a:rPr>
              <a:t>Autism </a:t>
            </a:r>
          </a:p>
          <a:p>
            <a:pPr algn="ctr"/>
            <a:r>
              <a:rPr lang="en-US" sz="2000" dirty="0">
                <a:solidFill>
                  <a:srgbClr val="7030A0"/>
                </a:solidFill>
              </a:rPr>
              <a:t>Asthma</a:t>
            </a:r>
          </a:p>
        </p:txBody>
      </p:sp>
      <p:sp>
        <p:nvSpPr>
          <p:cNvPr id="11" name="TextBox 10"/>
          <p:cNvSpPr txBox="1"/>
          <p:nvPr/>
        </p:nvSpPr>
        <p:spPr>
          <a:xfrm>
            <a:off x="5641696" y="1592134"/>
            <a:ext cx="852798" cy="830997"/>
          </a:xfrm>
          <a:prstGeom prst="rect">
            <a:avLst/>
          </a:prstGeom>
          <a:noFill/>
        </p:spPr>
        <p:txBody>
          <a:bodyPr wrap="none" rtlCol="0">
            <a:spAutoFit/>
          </a:bodyPr>
          <a:lstStyle/>
          <a:p>
            <a:r>
              <a:rPr lang="en-US" sz="2400" b="1" dirty="0">
                <a:solidFill>
                  <a:srgbClr val="0066FF"/>
                </a:solidFill>
              </a:rPr>
              <a:t>Brain</a:t>
            </a:r>
          </a:p>
          <a:p>
            <a:r>
              <a:rPr lang="en-US" sz="2400" b="1" dirty="0">
                <a:solidFill>
                  <a:srgbClr val="0066FF"/>
                </a:solidFill>
              </a:rPr>
              <a:t>Lung</a:t>
            </a:r>
          </a:p>
        </p:txBody>
      </p:sp>
      <p:cxnSp>
        <p:nvCxnSpPr>
          <p:cNvPr id="15" name="Straight Arrow Connector 14"/>
          <p:cNvCxnSpPr/>
          <p:nvPr/>
        </p:nvCxnSpPr>
        <p:spPr>
          <a:xfrm>
            <a:off x="5298086" y="2025977"/>
            <a:ext cx="383896" cy="1"/>
          </a:xfrm>
          <a:prstGeom prst="straightConnector1">
            <a:avLst/>
          </a:prstGeom>
          <a:ln w="38100">
            <a:solidFill>
              <a:srgbClr val="0066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54208" y="2025976"/>
            <a:ext cx="383896" cy="1"/>
          </a:xfrm>
          <a:prstGeom prst="straightConnector1">
            <a:avLst/>
          </a:prstGeom>
          <a:ln w="38100">
            <a:solidFill>
              <a:srgbClr val="0066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0332DE-4214-4EE8-9CFA-81224CA3FF45}"/>
              </a:ext>
            </a:extLst>
          </p:cNvPr>
          <p:cNvSpPr txBox="1"/>
          <p:nvPr/>
        </p:nvSpPr>
        <p:spPr>
          <a:xfrm>
            <a:off x="9664995" y="4331732"/>
            <a:ext cx="1846146" cy="1200329"/>
          </a:xfrm>
          <a:prstGeom prst="rect">
            <a:avLst/>
          </a:prstGeom>
          <a:noFill/>
        </p:spPr>
        <p:txBody>
          <a:bodyPr wrap="none" rtlCol="0">
            <a:spAutoFit/>
          </a:bodyPr>
          <a:lstStyle/>
          <a:p>
            <a:r>
              <a:rPr lang="en-US" dirty="0"/>
              <a:t>Ref.  NIH</a:t>
            </a:r>
          </a:p>
          <a:p>
            <a:r>
              <a:rPr lang="en-US" dirty="0" err="1"/>
              <a:t>Zhavoronkov</a:t>
            </a:r>
            <a:r>
              <a:rPr lang="en-US" dirty="0"/>
              <a:t> and </a:t>
            </a:r>
          </a:p>
          <a:p>
            <a:r>
              <a:rPr lang="en-US" dirty="0" err="1"/>
              <a:t>Moskalev</a:t>
            </a:r>
            <a:r>
              <a:rPr lang="en-US" dirty="0"/>
              <a:t> .2016</a:t>
            </a:r>
          </a:p>
          <a:p>
            <a:r>
              <a:rPr lang="en-US" dirty="0"/>
              <a:t>Front Genet. 7:17</a:t>
            </a:r>
          </a:p>
        </p:txBody>
      </p:sp>
      <p:pic>
        <p:nvPicPr>
          <p:cNvPr id="16" name="Picture 15">
            <a:extLst>
              <a:ext uri="{FF2B5EF4-FFF2-40B4-BE49-F238E27FC236}">
                <a16:creationId xmlns:a16="http://schemas.microsoft.com/office/drawing/2014/main" id="{18F57653-0CB3-4703-A15B-BB7A676A9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13" y="1219200"/>
            <a:ext cx="2072638" cy="2590800"/>
          </a:xfrm>
          <a:prstGeom prst="rect">
            <a:avLst/>
          </a:prstGeom>
        </p:spPr>
      </p:pic>
      <p:sp>
        <p:nvSpPr>
          <p:cNvPr id="10" name="TextBox 9">
            <a:extLst>
              <a:ext uri="{FF2B5EF4-FFF2-40B4-BE49-F238E27FC236}">
                <a16:creationId xmlns:a16="http://schemas.microsoft.com/office/drawing/2014/main" id="{AAD273BA-6848-4C73-853B-C73322900A05}"/>
              </a:ext>
            </a:extLst>
          </p:cNvPr>
          <p:cNvSpPr txBox="1"/>
          <p:nvPr/>
        </p:nvSpPr>
        <p:spPr>
          <a:xfrm>
            <a:off x="1084521" y="4701064"/>
            <a:ext cx="2461892" cy="369332"/>
          </a:xfrm>
          <a:prstGeom prst="rect">
            <a:avLst/>
          </a:prstGeom>
          <a:noFill/>
        </p:spPr>
        <p:txBody>
          <a:bodyPr wrap="none" rtlCol="0">
            <a:spAutoFit/>
          </a:bodyPr>
          <a:lstStyle/>
          <a:p>
            <a:r>
              <a:rPr lang="en-US" dirty="0" err="1"/>
              <a:t>Alzheimer’sDisease</a:t>
            </a:r>
            <a:r>
              <a:rPr lang="en-US" dirty="0"/>
              <a:t> (AD)</a:t>
            </a:r>
          </a:p>
        </p:txBody>
      </p:sp>
      <p:sp>
        <p:nvSpPr>
          <p:cNvPr id="14" name="TextBox 13">
            <a:extLst>
              <a:ext uri="{FF2B5EF4-FFF2-40B4-BE49-F238E27FC236}">
                <a16:creationId xmlns:a16="http://schemas.microsoft.com/office/drawing/2014/main" id="{70D8858B-A9AA-494E-B742-DCE591BD3095}"/>
              </a:ext>
            </a:extLst>
          </p:cNvPr>
          <p:cNvSpPr txBox="1"/>
          <p:nvPr/>
        </p:nvSpPr>
        <p:spPr>
          <a:xfrm>
            <a:off x="1307805" y="1733107"/>
            <a:ext cx="820088" cy="369332"/>
          </a:xfrm>
          <a:prstGeom prst="rect">
            <a:avLst/>
          </a:prstGeom>
          <a:noFill/>
        </p:spPr>
        <p:txBody>
          <a:bodyPr wrap="square" rtlCol="0">
            <a:spAutoFit/>
          </a:bodyPr>
          <a:lstStyle/>
          <a:p>
            <a:r>
              <a:rPr lang="en-US" dirty="0"/>
              <a:t>BRAIN</a:t>
            </a:r>
          </a:p>
        </p:txBody>
      </p:sp>
      <p:sp>
        <p:nvSpPr>
          <p:cNvPr id="17" name="TextBox 16">
            <a:extLst>
              <a:ext uri="{FF2B5EF4-FFF2-40B4-BE49-F238E27FC236}">
                <a16:creationId xmlns:a16="http://schemas.microsoft.com/office/drawing/2014/main" id="{FE6D845A-751C-4D3E-8C49-DE19C8818463}"/>
              </a:ext>
            </a:extLst>
          </p:cNvPr>
          <p:cNvSpPr txBox="1"/>
          <p:nvPr/>
        </p:nvSpPr>
        <p:spPr>
          <a:xfrm>
            <a:off x="1262086" y="669851"/>
            <a:ext cx="1841676" cy="369332"/>
          </a:xfrm>
          <a:prstGeom prst="rect">
            <a:avLst/>
          </a:prstGeom>
          <a:noFill/>
        </p:spPr>
        <p:txBody>
          <a:bodyPr wrap="square" rtlCol="0">
            <a:spAutoFit/>
          </a:bodyPr>
          <a:lstStyle/>
          <a:p>
            <a:r>
              <a:rPr lang="en-US" dirty="0"/>
              <a:t>EXOGENOUS</a:t>
            </a:r>
          </a:p>
        </p:txBody>
      </p:sp>
    </p:spTree>
    <p:extLst>
      <p:ext uri="{BB962C8B-B14F-4D97-AF65-F5344CB8AC3E}">
        <p14:creationId xmlns:p14="http://schemas.microsoft.com/office/powerpoint/2010/main" val="1855437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108" y="312072"/>
            <a:ext cx="8229600" cy="1143000"/>
          </a:xfrm>
        </p:spPr>
        <p:txBody>
          <a:bodyPr>
            <a:normAutofit fontScale="90000"/>
          </a:bodyPr>
          <a:lstStyle/>
          <a:p>
            <a:r>
              <a:rPr lang="en-US" b="1" dirty="0">
                <a:ln w="12700">
                  <a:solidFill>
                    <a:schemeClr val="accent3">
                      <a:lumMod val="50000"/>
                    </a:schemeClr>
                  </a:solidFill>
                  <a:prstDash val="solid"/>
                </a:ln>
                <a:pattFill prst="pct80">
                  <a:fgClr>
                    <a:schemeClr val="accent3"/>
                  </a:fgClr>
                  <a:bgClr>
                    <a:schemeClr val="accent3">
                      <a:lumMod val="40000"/>
                      <a:lumOff val="60000"/>
                    </a:schemeClr>
                  </a:bgClr>
                </a:pattFill>
                <a:effectLst>
                  <a:innerShdw blurRad="177800">
                    <a:schemeClr val="accent3">
                      <a:lumMod val="50000"/>
                    </a:schemeClr>
                  </a:innerShdw>
                </a:effectLst>
              </a:rPr>
              <a:t>Linking Asthma / Autism to Delivery and Antibiotic</a:t>
            </a:r>
            <a:br>
              <a:rPr lang="en-US" b="1" dirty="0">
                <a:ln w="12700">
                  <a:solidFill>
                    <a:schemeClr val="accent3">
                      <a:lumMod val="50000"/>
                    </a:schemeClr>
                  </a:solidFill>
                  <a:prstDash val="solid"/>
                </a:ln>
                <a:pattFill prst="pct80">
                  <a:fgClr>
                    <a:schemeClr val="accent3"/>
                  </a:fgClr>
                  <a:bgClr>
                    <a:schemeClr val="accent3">
                      <a:lumMod val="40000"/>
                      <a:lumOff val="60000"/>
                    </a:schemeClr>
                  </a:bgClr>
                </a:pattFill>
                <a:effectLst>
                  <a:innerShdw blurRad="177800">
                    <a:schemeClr val="accent3">
                      <a:lumMod val="50000"/>
                    </a:schemeClr>
                  </a:innerShdw>
                </a:effectLst>
              </a:rPr>
            </a:br>
            <a:r>
              <a:rPr lang="en-US" sz="3600" b="1" dirty="0">
                <a:ln w="12700">
                  <a:solidFill>
                    <a:schemeClr val="accent3">
                      <a:lumMod val="50000"/>
                    </a:schemeClr>
                  </a:solidFill>
                  <a:prstDash val="solid"/>
                </a:ln>
                <a:pattFill prst="pct80">
                  <a:fgClr>
                    <a:schemeClr val="accent3"/>
                  </a:fgClr>
                  <a:bgClr>
                    <a:schemeClr val="accent3">
                      <a:lumMod val="40000"/>
                      <a:lumOff val="60000"/>
                    </a:schemeClr>
                  </a:bgClr>
                </a:pattFill>
                <a:effectLst>
                  <a:innerShdw blurRad="177800">
                    <a:schemeClr val="accent3">
                      <a:lumMod val="50000"/>
                    </a:schemeClr>
                  </a:innerShdw>
                </a:effectLst>
              </a:rPr>
              <a:t>(on-going)</a:t>
            </a:r>
          </a:p>
        </p:txBody>
      </p:sp>
      <p:pic>
        <p:nvPicPr>
          <p:cNvPr id="3" name="Picture 2"/>
          <p:cNvPicPr>
            <a:picLocks noChangeAspect="1"/>
          </p:cNvPicPr>
          <p:nvPr/>
        </p:nvPicPr>
        <p:blipFill>
          <a:blip r:embed="rId2" cstate="print"/>
          <a:stretch>
            <a:fillRect/>
          </a:stretch>
        </p:blipFill>
        <p:spPr>
          <a:xfrm>
            <a:off x="3832618" y="2057400"/>
            <a:ext cx="4590580" cy="3482366"/>
          </a:xfrm>
          <a:prstGeom prst="rect">
            <a:avLst/>
          </a:prstGeom>
        </p:spPr>
      </p:pic>
      <p:sp>
        <p:nvSpPr>
          <p:cNvPr id="4" name="TextBox 3"/>
          <p:cNvSpPr txBox="1"/>
          <p:nvPr/>
        </p:nvSpPr>
        <p:spPr>
          <a:xfrm>
            <a:off x="1915690" y="2286745"/>
            <a:ext cx="1835374"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New Born</a:t>
            </a:r>
          </a:p>
        </p:txBody>
      </p:sp>
      <p:sp>
        <p:nvSpPr>
          <p:cNvPr id="5" name="TextBox 4"/>
          <p:cNvSpPr txBox="1"/>
          <p:nvPr/>
        </p:nvSpPr>
        <p:spPr>
          <a:xfrm>
            <a:off x="8423198" y="2133600"/>
            <a:ext cx="2013308" cy="1077218"/>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New</a:t>
            </a:r>
          </a:p>
          <a:p>
            <a:r>
              <a:rPr lang="en-US" sz="3200" dirty="0">
                <a:effectLst>
                  <a:outerShdw blurRad="38100" dist="38100" dir="2700000" algn="tl">
                    <a:srgbClr val="000000">
                      <a:alpha val="43137"/>
                    </a:srgbClr>
                  </a:outerShdw>
                </a:effectLst>
              </a:rPr>
              <a:t>Microbiota</a:t>
            </a:r>
          </a:p>
        </p:txBody>
      </p:sp>
      <p:sp>
        <p:nvSpPr>
          <p:cNvPr id="6" name="TextBox 5"/>
          <p:cNvSpPr txBox="1"/>
          <p:nvPr/>
        </p:nvSpPr>
        <p:spPr>
          <a:xfrm>
            <a:off x="2833377" y="5323578"/>
            <a:ext cx="6837706"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Mother delivers twice / Dual Citizenship</a:t>
            </a:r>
          </a:p>
        </p:txBody>
      </p:sp>
      <p:sp>
        <p:nvSpPr>
          <p:cNvPr id="8" name="TextBox 7"/>
          <p:cNvSpPr txBox="1"/>
          <p:nvPr/>
        </p:nvSpPr>
        <p:spPr>
          <a:xfrm>
            <a:off x="1630184" y="5839131"/>
            <a:ext cx="8806322"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Untoward Consequences / </a:t>
            </a:r>
            <a:r>
              <a:rPr lang="en-US" sz="2800" dirty="0" err="1">
                <a:effectLst>
                  <a:outerShdw blurRad="38100" dist="38100" dir="2700000" algn="tl">
                    <a:srgbClr val="000000">
                      <a:alpha val="43137"/>
                    </a:srgbClr>
                  </a:outerShdw>
                </a:effectLst>
              </a:rPr>
              <a:t>Collatoral</a:t>
            </a:r>
            <a:r>
              <a:rPr lang="en-US" sz="2800" dirty="0">
                <a:effectLst>
                  <a:outerShdw blurRad="38100" dist="38100" dir="2700000" algn="tl">
                    <a:srgbClr val="000000">
                      <a:alpha val="43137"/>
                    </a:srgbClr>
                  </a:outerShdw>
                </a:effectLst>
              </a:rPr>
              <a:t> Damage of Antibiotics</a:t>
            </a:r>
          </a:p>
        </p:txBody>
      </p:sp>
    </p:spTree>
    <p:extLst>
      <p:ext uri="{BB962C8B-B14F-4D97-AF65-F5344CB8AC3E}">
        <p14:creationId xmlns:p14="http://schemas.microsoft.com/office/powerpoint/2010/main" val="3874971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1" y="365125"/>
            <a:ext cx="11547835" cy="1325563"/>
          </a:xfrm>
        </p:spPr>
        <p:txBody>
          <a:bodyPr/>
          <a:lstStyle/>
          <a:p>
            <a:pPr algn="ctr"/>
            <a:r>
              <a:rPr lang="en-US" b="1" dirty="0">
                <a:effectLst>
                  <a:outerShdw blurRad="38100" dist="38100" dir="2700000" algn="tl">
                    <a:srgbClr val="000000">
                      <a:alpha val="43137"/>
                    </a:srgbClr>
                  </a:outerShdw>
                </a:effectLst>
              </a:rPr>
              <a:t>Theories of Aging (1 AND 2) AND MICROBIOTA(3):  Linking </a:t>
            </a:r>
            <a:r>
              <a:rPr lang="en-US" b="1" dirty="0" err="1">
                <a:effectLst>
                  <a:outerShdw blurRad="38100" dist="38100" dir="2700000" algn="tl">
                    <a:srgbClr val="000000">
                      <a:alpha val="43137"/>
                    </a:srgbClr>
                  </a:outerShdw>
                </a:effectLst>
              </a:rPr>
              <a:t>Hologenomic</a:t>
            </a:r>
            <a:r>
              <a:rPr lang="en-US" b="1" dirty="0">
                <a:effectLst>
                  <a:outerShdw blurRad="38100" dist="38100" dir="2700000" algn="tl">
                    <a:srgbClr val="000000">
                      <a:alpha val="43137"/>
                    </a:srgbClr>
                  </a:outerShdw>
                </a:effectLst>
              </a:rPr>
              <a:t> Evolution AND Time</a:t>
            </a:r>
          </a:p>
        </p:txBody>
      </p:sp>
      <p:pic>
        <p:nvPicPr>
          <p:cNvPr id="13" name="Content Placeholder 12"/>
          <p:cNvPicPr>
            <a:picLocks noGrp="1" noChangeAspect="1"/>
          </p:cNvPicPr>
          <p:nvPr>
            <p:ph idx="1"/>
          </p:nvPr>
        </p:nvPicPr>
        <p:blipFill>
          <a:blip r:embed="rId2" cstate="print"/>
          <a:stretch>
            <a:fillRect/>
          </a:stretch>
        </p:blipFill>
        <p:spPr>
          <a:prstGeom prst="rect">
            <a:avLst/>
          </a:prstGeom>
        </p:spPr>
      </p:pic>
      <p:sp>
        <p:nvSpPr>
          <p:cNvPr id="6" name="Oval 5"/>
          <p:cNvSpPr/>
          <p:nvPr/>
        </p:nvSpPr>
        <p:spPr>
          <a:xfrm>
            <a:off x="3463414" y="2209800"/>
            <a:ext cx="3546986" cy="2927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867400" y="2263588"/>
            <a:ext cx="3581400" cy="2846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93224" y="3576935"/>
            <a:ext cx="535724"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p>
        </p:txBody>
      </p:sp>
      <p:sp>
        <p:nvSpPr>
          <p:cNvPr id="8" name="Rectangle 7"/>
          <p:cNvSpPr/>
          <p:nvPr/>
        </p:nvSpPr>
        <p:spPr>
          <a:xfrm>
            <a:off x="3731476" y="2590800"/>
            <a:ext cx="535724"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p>
        </p:txBody>
      </p:sp>
      <p:pic>
        <p:nvPicPr>
          <p:cNvPr id="14" name="Picture 13"/>
          <p:cNvPicPr>
            <a:picLocks noChangeAspect="1"/>
          </p:cNvPicPr>
          <p:nvPr/>
        </p:nvPicPr>
        <p:blipFill>
          <a:blip r:embed="rId3" cstate="print"/>
          <a:stretch>
            <a:fillRect/>
          </a:stretch>
        </p:blipFill>
        <p:spPr>
          <a:xfrm>
            <a:off x="7068670" y="2743200"/>
            <a:ext cx="1661732" cy="1676400"/>
          </a:xfrm>
          <a:prstGeom prst="rect">
            <a:avLst/>
          </a:prstGeom>
        </p:spPr>
      </p:pic>
      <p:sp>
        <p:nvSpPr>
          <p:cNvPr id="9" name="Rectangle 8"/>
          <p:cNvSpPr/>
          <p:nvPr/>
        </p:nvSpPr>
        <p:spPr>
          <a:xfrm>
            <a:off x="8534400" y="2505670"/>
            <a:ext cx="535724"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p>
        </p:txBody>
      </p:sp>
      <p:pic>
        <p:nvPicPr>
          <p:cNvPr id="3" name="Picture 2"/>
          <p:cNvPicPr>
            <a:picLocks noChangeAspect="1"/>
          </p:cNvPicPr>
          <p:nvPr/>
        </p:nvPicPr>
        <p:blipFill>
          <a:blip r:embed="rId4" cstate="print"/>
          <a:stretch>
            <a:fillRect/>
          </a:stretch>
        </p:blipFill>
        <p:spPr>
          <a:xfrm>
            <a:off x="4771912" y="3576935"/>
            <a:ext cx="3590855" cy="2859272"/>
          </a:xfrm>
          <a:prstGeom prst="rect">
            <a:avLst/>
          </a:prstGeom>
        </p:spPr>
      </p:pic>
      <p:sp>
        <p:nvSpPr>
          <p:cNvPr id="5" name="TextBox 4"/>
          <p:cNvSpPr txBox="1"/>
          <p:nvPr/>
        </p:nvSpPr>
        <p:spPr>
          <a:xfrm>
            <a:off x="5880552" y="5367596"/>
            <a:ext cx="1869068" cy="523220"/>
          </a:xfrm>
          <a:prstGeom prst="rect">
            <a:avLst/>
          </a:prstGeom>
          <a:noFill/>
        </p:spPr>
        <p:txBody>
          <a:bodyPr wrap="square" rtlCol="0">
            <a:spAutoFit/>
          </a:bodyPr>
          <a:lstStyle/>
          <a:p>
            <a:r>
              <a:rPr lang="en-US" sz="2800" dirty="0"/>
              <a:t>Microbes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6934" y="4400492"/>
            <a:ext cx="1076912" cy="1079904"/>
          </a:xfrm>
          <a:prstGeom prst="rect">
            <a:avLst/>
          </a:prstGeom>
        </p:spPr>
      </p:pic>
      <p:sp>
        <p:nvSpPr>
          <p:cNvPr id="11" name="TextBox 10"/>
          <p:cNvSpPr txBox="1"/>
          <p:nvPr/>
        </p:nvSpPr>
        <p:spPr>
          <a:xfrm>
            <a:off x="6113714" y="2743200"/>
            <a:ext cx="938527" cy="461665"/>
          </a:xfrm>
          <a:prstGeom prst="rect">
            <a:avLst/>
          </a:prstGeom>
          <a:noFill/>
        </p:spPr>
        <p:txBody>
          <a:bodyPr wrap="none" rtlCol="0">
            <a:spAutoFit/>
          </a:bodyPr>
          <a:lstStyle/>
          <a:p>
            <a:r>
              <a:rPr lang="en-US" sz="2400" b="1" dirty="0">
                <a:solidFill>
                  <a:srgbClr val="CC00CC"/>
                </a:solidFill>
                <a:effectLst>
                  <a:outerShdw blurRad="38100" dist="38100" dir="2700000" algn="tl">
                    <a:srgbClr val="000000">
                      <a:alpha val="43137"/>
                    </a:srgbClr>
                  </a:outerShdw>
                </a:effectLst>
              </a:rPr>
              <a:t>SLOW</a:t>
            </a:r>
          </a:p>
        </p:txBody>
      </p:sp>
      <p:sp>
        <p:nvSpPr>
          <p:cNvPr id="12" name="TextBox 11"/>
          <p:cNvSpPr txBox="1"/>
          <p:nvPr/>
        </p:nvSpPr>
        <p:spPr>
          <a:xfrm>
            <a:off x="6222555" y="5875681"/>
            <a:ext cx="891783" cy="523220"/>
          </a:xfrm>
          <a:prstGeom prst="rect">
            <a:avLst/>
          </a:prstGeom>
          <a:noFill/>
        </p:spPr>
        <p:txBody>
          <a:bodyPr wrap="none" rtlCol="0">
            <a:spAutoFit/>
          </a:bodyPr>
          <a:lstStyle/>
          <a:p>
            <a:r>
              <a:rPr lang="en-US" sz="2800" b="1" dirty="0">
                <a:solidFill>
                  <a:srgbClr val="CC00CC"/>
                </a:solidFill>
                <a:effectLst>
                  <a:outerShdw blurRad="38100" dist="38100" dir="2700000" algn="tl">
                    <a:srgbClr val="000000">
                      <a:alpha val="43137"/>
                    </a:srgbClr>
                  </a:outerShdw>
                </a:effectLst>
              </a:rPr>
              <a:t>FAST</a:t>
            </a:r>
          </a:p>
        </p:txBody>
      </p:sp>
      <p:sp>
        <p:nvSpPr>
          <p:cNvPr id="17" name="Curved Down Arrow 16"/>
          <p:cNvSpPr/>
          <p:nvPr/>
        </p:nvSpPr>
        <p:spPr>
          <a:xfrm flipH="1">
            <a:off x="5801070" y="2743200"/>
            <a:ext cx="1430554" cy="4616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p:cNvSpPr/>
          <p:nvPr/>
        </p:nvSpPr>
        <p:spPr>
          <a:xfrm flipH="1" flipV="1">
            <a:off x="5937568" y="5925039"/>
            <a:ext cx="1430554" cy="4616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BB1EA7FF-5BB7-476A-BDF5-A6E760CFAAB7}"/>
              </a:ext>
            </a:extLst>
          </p:cNvPr>
          <p:cNvSpPr txBox="1"/>
          <p:nvPr/>
        </p:nvSpPr>
        <p:spPr>
          <a:xfrm>
            <a:off x="2931736" y="2743200"/>
            <a:ext cx="693266" cy="369332"/>
          </a:xfrm>
          <a:prstGeom prst="rect">
            <a:avLst/>
          </a:prstGeom>
          <a:noFill/>
        </p:spPr>
        <p:txBody>
          <a:bodyPr wrap="square" rtlCol="0">
            <a:spAutoFit/>
          </a:bodyPr>
          <a:lstStyle/>
          <a:p>
            <a:r>
              <a:rPr lang="en-US" dirty="0"/>
              <a:t>HOST</a:t>
            </a:r>
          </a:p>
        </p:txBody>
      </p:sp>
      <p:sp>
        <p:nvSpPr>
          <p:cNvPr id="16" name="TextBox 15">
            <a:extLst>
              <a:ext uri="{FF2B5EF4-FFF2-40B4-BE49-F238E27FC236}">
                <a16:creationId xmlns:a16="http://schemas.microsoft.com/office/drawing/2014/main" id="{11E0194F-EDEE-4FD4-9AEB-2287001ACCC2}"/>
              </a:ext>
            </a:extLst>
          </p:cNvPr>
          <p:cNvSpPr txBox="1"/>
          <p:nvPr/>
        </p:nvSpPr>
        <p:spPr>
          <a:xfrm>
            <a:off x="9465229" y="2865748"/>
            <a:ext cx="1658400" cy="369332"/>
          </a:xfrm>
          <a:prstGeom prst="rect">
            <a:avLst/>
          </a:prstGeom>
          <a:noFill/>
        </p:spPr>
        <p:txBody>
          <a:bodyPr wrap="square" rtlCol="0">
            <a:spAutoFit/>
          </a:bodyPr>
          <a:lstStyle/>
          <a:p>
            <a:r>
              <a:rPr lang="en-US" dirty="0"/>
              <a:t>ENVIROMENT</a:t>
            </a:r>
          </a:p>
        </p:txBody>
      </p:sp>
      <p:sp>
        <p:nvSpPr>
          <p:cNvPr id="19" name="TextBox 18">
            <a:extLst>
              <a:ext uri="{FF2B5EF4-FFF2-40B4-BE49-F238E27FC236}">
                <a16:creationId xmlns:a16="http://schemas.microsoft.com/office/drawing/2014/main" id="{3984775F-E9BC-4B72-94DD-4F074195ABE5}"/>
              </a:ext>
            </a:extLst>
          </p:cNvPr>
          <p:cNvSpPr txBox="1"/>
          <p:nvPr/>
        </p:nvSpPr>
        <p:spPr>
          <a:xfrm>
            <a:off x="1360967" y="3576935"/>
            <a:ext cx="4438091" cy="2585323"/>
          </a:xfrm>
          <a:prstGeom prst="rect">
            <a:avLst/>
          </a:prstGeom>
          <a:noFill/>
        </p:spPr>
        <p:txBody>
          <a:bodyPr wrap="square" rtlCol="0">
            <a:spAutoFit/>
          </a:bodyPr>
          <a:lstStyle/>
          <a:p>
            <a:r>
              <a:rPr lang="en-US" dirty="0"/>
              <a:t>Programmed Death based</a:t>
            </a:r>
          </a:p>
          <a:p>
            <a:r>
              <a:rPr lang="en-US" dirty="0"/>
              <a:t> on free radical  AND fixed  </a:t>
            </a:r>
          </a:p>
          <a:p>
            <a:r>
              <a:rPr lang="en-US" dirty="0"/>
              <a:t>schedule</a:t>
            </a:r>
          </a:p>
          <a:p>
            <a:r>
              <a:rPr lang="en-US" dirty="0"/>
              <a:t>vs.</a:t>
            </a:r>
          </a:p>
          <a:p>
            <a:r>
              <a:rPr lang="en-US" dirty="0"/>
              <a:t>Damaged-based  emphasizing </a:t>
            </a:r>
          </a:p>
          <a:p>
            <a:r>
              <a:rPr lang="en-US" dirty="0"/>
              <a:t>cellular breakdown and </a:t>
            </a:r>
          </a:p>
          <a:p>
            <a:r>
              <a:rPr lang="en-US" dirty="0"/>
              <a:t>Interaction with ENVIROMENT</a:t>
            </a:r>
          </a:p>
          <a:p>
            <a:r>
              <a:rPr lang="en-US" dirty="0"/>
              <a:t>IMMUNO SENESCENCE</a:t>
            </a:r>
          </a:p>
          <a:p>
            <a:endParaRPr lang="en-US" dirty="0"/>
          </a:p>
        </p:txBody>
      </p:sp>
      <p:sp>
        <p:nvSpPr>
          <p:cNvPr id="20" name="TextBox 19">
            <a:extLst>
              <a:ext uri="{FF2B5EF4-FFF2-40B4-BE49-F238E27FC236}">
                <a16:creationId xmlns:a16="http://schemas.microsoft.com/office/drawing/2014/main" id="{4DDCD879-0273-4448-9CC0-FBB4B5079C23}"/>
              </a:ext>
            </a:extLst>
          </p:cNvPr>
          <p:cNvSpPr txBox="1"/>
          <p:nvPr/>
        </p:nvSpPr>
        <p:spPr>
          <a:xfrm>
            <a:off x="9633098" y="4104167"/>
            <a:ext cx="2053511" cy="646331"/>
          </a:xfrm>
          <a:prstGeom prst="rect">
            <a:avLst/>
          </a:prstGeom>
          <a:noFill/>
        </p:spPr>
        <p:txBody>
          <a:bodyPr wrap="none" rtlCol="0">
            <a:spAutoFit/>
          </a:bodyPr>
          <a:lstStyle/>
          <a:p>
            <a:r>
              <a:rPr lang="en-US" dirty="0"/>
              <a:t>GLOBE, animals and</a:t>
            </a:r>
          </a:p>
          <a:p>
            <a:r>
              <a:rPr lang="en-US" dirty="0"/>
              <a:t> anti infectives </a:t>
            </a:r>
          </a:p>
        </p:txBody>
      </p:sp>
    </p:spTree>
    <p:extLst>
      <p:ext uri="{BB962C8B-B14F-4D97-AF65-F5344CB8AC3E}">
        <p14:creationId xmlns:p14="http://schemas.microsoft.com/office/powerpoint/2010/main" val="861155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350" y="202727"/>
            <a:ext cx="5029202" cy="5874300"/>
          </a:xfrm>
          <a:prstGeom prst="rect">
            <a:avLst/>
          </a:prstGeom>
        </p:spPr>
      </p:pic>
      <p:sp>
        <p:nvSpPr>
          <p:cNvPr id="3" name="Rectangle 2"/>
          <p:cNvSpPr/>
          <p:nvPr/>
        </p:nvSpPr>
        <p:spPr>
          <a:xfrm>
            <a:off x="1748983" y="3733801"/>
            <a:ext cx="4261293" cy="954107"/>
          </a:xfrm>
          <a:prstGeom prst="rect">
            <a:avLst/>
          </a:prstGeom>
        </p:spPr>
        <p:txBody>
          <a:bodyPr wrap="square">
            <a:spAutoFit/>
          </a:bodyPr>
          <a:lstStyle/>
          <a:p>
            <a:r>
              <a:rPr lang="en-US" sz="2800" dirty="0">
                <a:effectLst>
                  <a:outerShdw blurRad="38100" dist="38100" dir="2700000" algn="tl">
                    <a:srgbClr val="000000">
                      <a:alpha val="43137"/>
                    </a:srgbClr>
                  </a:outerShdw>
                </a:effectLst>
              </a:rPr>
              <a:t>Gut Microbiota and Extreme Longevity</a:t>
            </a:r>
          </a:p>
        </p:txBody>
      </p:sp>
      <p:sp>
        <p:nvSpPr>
          <p:cNvPr id="5" name="Rectangle 4"/>
          <p:cNvSpPr/>
          <p:nvPr/>
        </p:nvSpPr>
        <p:spPr>
          <a:xfrm>
            <a:off x="1099795" y="5165602"/>
            <a:ext cx="7035111" cy="369332"/>
          </a:xfrm>
          <a:prstGeom prst="rect">
            <a:avLst/>
          </a:prstGeom>
        </p:spPr>
        <p:txBody>
          <a:bodyPr wrap="square">
            <a:spAutoFit/>
          </a:bodyPr>
          <a:lstStyle/>
          <a:p>
            <a:r>
              <a:rPr lang="en-US" b="1" dirty="0"/>
              <a:t>Ref:  </a:t>
            </a:r>
            <a:r>
              <a:rPr lang="en-US" dirty="0" err="1"/>
              <a:t>Biagi</a:t>
            </a:r>
            <a:r>
              <a:rPr lang="en-US" dirty="0"/>
              <a:t> et al., 2016, Current Biology 26, 1480–1485 June 6, 2016</a:t>
            </a:r>
          </a:p>
        </p:txBody>
      </p:sp>
      <p:pic>
        <p:nvPicPr>
          <p:cNvPr id="6" name="Picture 5"/>
          <p:cNvPicPr>
            <a:picLocks noChangeAspect="1"/>
          </p:cNvPicPr>
          <p:nvPr/>
        </p:nvPicPr>
        <p:blipFill>
          <a:blip r:embed="rId3" cstate="print"/>
          <a:stretch>
            <a:fillRect/>
          </a:stretch>
        </p:blipFill>
        <p:spPr>
          <a:xfrm>
            <a:off x="1748982" y="481323"/>
            <a:ext cx="2496528" cy="3023878"/>
          </a:xfrm>
          <a:prstGeom prst="rect">
            <a:avLst/>
          </a:prstGeom>
        </p:spPr>
      </p:pic>
    </p:spTree>
    <p:extLst>
      <p:ext uri="{BB962C8B-B14F-4D97-AF65-F5344CB8AC3E}">
        <p14:creationId xmlns:p14="http://schemas.microsoft.com/office/powerpoint/2010/main" val="4269997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888" y="1386384"/>
            <a:ext cx="5784112" cy="454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39161" y="304800"/>
            <a:ext cx="6977063" cy="1077218"/>
          </a:xfrm>
          <a:prstGeom prst="rect">
            <a:avLst/>
          </a:prstGeom>
          <a:noFill/>
        </p:spPr>
        <p:txBody>
          <a:bodyPr wrap="square" rtlCol="0">
            <a:spAutoFit/>
          </a:bodyPr>
          <a:lstStyle/>
          <a:p>
            <a:pPr algn="ctr"/>
            <a:r>
              <a:rPr lang="en-US" sz="3200" dirty="0">
                <a:solidFill>
                  <a:schemeClr val="accent2"/>
                </a:solidFill>
              </a:rPr>
              <a:t>Plaque Sample Analysis for Cognitive Behavior </a:t>
            </a:r>
          </a:p>
        </p:txBody>
      </p:sp>
      <p:sp>
        <p:nvSpPr>
          <p:cNvPr id="2" name="TextBox 1">
            <a:extLst>
              <a:ext uri="{FF2B5EF4-FFF2-40B4-BE49-F238E27FC236}">
                <a16:creationId xmlns:a16="http://schemas.microsoft.com/office/drawing/2014/main" id="{D8EB16BD-040E-490A-8BE1-537157243F40}"/>
              </a:ext>
            </a:extLst>
          </p:cNvPr>
          <p:cNvSpPr txBox="1"/>
          <p:nvPr/>
        </p:nvSpPr>
        <p:spPr>
          <a:xfrm>
            <a:off x="6533433" y="5929314"/>
            <a:ext cx="531940" cy="369332"/>
          </a:xfrm>
          <a:prstGeom prst="rect">
            <a:avLst/>
          </a:prstGeom>
          <a:noFill/>
        </p:spPr>
        <p:txBody>
          <a:bodyPr wrap="none" rtlCol="0">
            <a:spAutoFit/>
          </a:bodyPr>
          <a:lstStyle/>
          <a:p>
            <a:r>
              <a:rPr lang="en-US" dirty="0"/>
              <a:t>Ref.</a:t>
            </a:r>
          </a:p>
        </p:txBody>
      </p:sp>
      <p:pic>
        <p:nvPicPr>
          <p:cNvPr id="7" name="Picture 2">
            <a:extLst>
              <a:ext uri="{FF2B5EF4-FFF2-40B4-BE49-F238E27FC236}">
                <a16:creationId xmlns:a16="http://schemas.microsoft.com/office/drawing/2014/main" id="{1655ED0F-39BF-486E-AEAE-32DD703BD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665" y="2139659"/>
            <a:ext cx="3976577" cy="30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231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085643" y="1693777"/>
            <a:ext cx="1719221" cy="3470449"/>
          </a:xfrm>
          <a:prstGeom prst="rect">
            <a:avLst/>
          </a:prstGeom>
        </p:spPr>
      </p:pic>
      <p:pic>
        <p:nvPicPr>
          <p:cNvPr id="4" name="Picture 3"/>
          <p:cNvPicPr>
            <a:picLocks noChangeAspect="1"/>
          </p:cNvPicPr>
          <p:nvPr/>
        </p:nvPicPr>
        <p:blipFill>
          <a:blip r:embed="rId3" cstate="print">
            <a:duotone>
              <a:schemeClr val="accent6">
                <a:shade val="45000"/>
                <a:satMod val="135000"/>
              </a:schemeClr>
              <a:prstClr val="white"/>
            </a:duotone>
          </a:blip>
          <a:stretch>
            <a:fillRect/>
          </a:stretch>
        </p:blipFill>
        <p:spPr>
          <a:xfrm>
            <a:off x="1888572" y="1692063"/>
            <a:ext cx="1721507" cy="3473878"/>
          </a:xfrm>
          <a:prstGeom prst="rect">
            <a:avLst/>
          </a:prstGeom>
        </p:spPr>
      </p:pic>
      <p:sp>
        <p:nvSpPr>
          <p:cNvPr id="8" name="TextBox 7"/>
          <p:cNvSpPr txBox="1"/>
          <p:nvPr/>
        </p:nvSpPr>
        <p:spPr>
          <a:xfrm>
            <a:off x="776178" y="1616080"/>
            <a:ext cx="11872728" cy="3416320"/>
          </a:xfrm>
          <a:prstGeom prst="rect">
            <a:avLst/>
          </a:prstGeom>
          <a:noFill/>
        </p:spPr>
        <p:txBody>
          <a:bodyPr wrap="square" rtlCol="0">
            <a:spAutoFit/>
          </a:bodyPr>
          <a:lstStyle/>
          <a:p>
            <a:pPr marL="160735" indent="-160735">
              <a:buFont typeface="Arial" panose="020B0604020202020204" pitchFamily="34" charset="0"/>
              <a:buChar char="•"/>
            </a:pPr>
            <a:r>
              <a:rPr lang="en-US" b="1" dirty="0">
                <a:solidFill>
                  <a:prstClr val="black"/>
                </a:solidFill>
              </a:rPr>
              <a:t>Organisms are sum of their genomic parts: BOTH the host (</a:t>
            </a:r>
            <a:r>
              <a:rPr lang="en-US" b="1" dirty="0">
                <a:solidFill>
                  <a:srgbClr val="FF0000"/>
                </a:solidFill>
              </a:rPr>
              <a:t>MACRO</a:t>
            </a:r>
            <a:r>
              <a:rPr lang="en-US" b="1" dirty="0">
                <a:solidFill>
                  <a:prstClr val="black"/>
                </a:solidFill>
              </a:rPr>
              <a:t>) and its total microbiome (</a:t>
            </a:r>
            <a:r>
              <a:rPr lang="en-US" b="1" dirty="0">
                <a:solidFill>
                  <a:srgbClr val="FF0000"/>
                </a:solidFill>
              </a:rPr>
              <a:t>MICRO</a:t>
            </a:r>
            <a:r>
              <a:rPr lang="en-US" b="1" dirty="0">
                <a:solidFill>
                  <a:prstClr val="black"/>
                </a:solidFill>
              </a:rPr>
              <a:t>)</a:t>
            </a:r>
            <a:br>
              <a:rPr lang="en-US" b="1" dirty="0">
                <a:solidFill>
                  <a:prstClr val="black"/>
                </a:solidFill>
              </a:rPr>
            </a:br>
            <a:endParaRPr lang="en-US" b="1" dirty="0">
              <a:solidFill>
                <a:prstClr val="black"/>
              </a:solidFill>
            </a:endParaRPr>
          </a:p>
          <a:p>
            <a:pPr marL="160735" indent="-160735">
              <a:buFont typeface="Arial" panose="020B0604020202020204" pitchFamily="34" charset="0"/>
              <a:buChar char="•"/>
            </a:pPr>
            <a:r>
              <a:rPr lang="en-US" b="1" dirty="0">
                <a:solidFill>
                  <a:prstClr val="black"/>
                </a:solidFill>
              </a:rPr>
              <a:t>Concept relies on continuity of “Dual Partnership” between </a:t>
            </a:r>
            <a:r>
              <a:rPr lang="en-US" b="1" dirty="0">
                <a:solidFill>
                  <a:srgbClr val="FF0000"/>
                </a:solidFill>
              </a:rPr>
              <a:t>HOLOBIONT g</a:t>
            </a:r>
            <a:r>
              <a:rPr lang="en-US" b="1" dirty="0">
                <a:solidFill>
                  <a:prstClr val="black"/>
                </a:solidFill>
              </a:rPr>
              <a:t>enerations including the microbiome </a:t>
            </a:r>
          </a:p>
          <a:p>
            <a:r>
              <a:rPr lang="en-US" b="1" dirty="0">
                <a:solidFill>
                  <a:prstClr val="black"/>
                </a:solidFill>
              </a:rPr>
              <a:t>      contribution to fitness of HOLOBIONT generations</a:t>
            </a:r>
            <a:br>
              <a:rPr lang="en-US" b="1" dirty="0">
                <a:solidFill>
                  <a:prstClr val="black"/>
                </a:solidFill>
              </a:rPr>
            </a:br>
            <a:endParaRPr lang="en-US" b="1" dirty="0">
              <a:solidFill>
                <a:prstClr val="black"/>
              </a:solidFill>
            </a:endParaRPr>
          </a:p>
          <a:p>
            <a:pPr marL="160735" indent="-160735">
              <a:buFont typeface="Arial" panose="020B0604020202020204" pitchFamily="34" charset="0"/>
              <a:buChar char="•"/>
            </a:pPr>
            <a:r>
              <a:rPr lang="en-US" b="1" dirty="0">
                <a:solidFill>
                  <a:prstClr val="black"/>
                </a:solidFill>
              </a:rPr>
              <a:t>The HOLOBIONT adds threes genetic variations from the 1. </a:t>
            </a:r>
            <a:r>
              <a:rPr lang="en-US" b="1" dirty="0">
                <a:solidFill>
                  <a:srgbClr val="FF0000"/>
                </a:solidFill>
              </a:rPr>
              <a:t>microbial amplification </a:t>
            </a:r>
            <a:r>
              <a:rPr lang="en-US" b="1" dirty="0">
                <a:solidFill>
                  <a:prstClr val="black"/>
                </a:solidFill>
              </a:rPr>
              <a:t>(diet, temp, toxins. And ABX); </a:t>
            </a:r>
          </a:p>
          <a:p>
            <a:r>
              <a:rPr lang="en-US" b="1" dirty="0">
                <a:solidFill>
                  <a:prstClr val="black"/>
                </a:solidFill>
              </a:rPr>
              <a:t>      2.  acquisition of </a:t>
            </a:r>
            <a:r>
              <a:rPr lang="en-US" b="1" dirty="0">
                <a:solidFill>
                  <a:srgbClr val="FF0000"/>
                </a:solidFill>
              </a:rPr>
              <a:t>novel strains </a:t>
            </a:r>
            <a:r>
              <a:rPr lang="en-US" b="1" dirty="0">
                <a:solidFill>
                  <a:prstClr val="black"/>
                </a:solidFill>
              </a:rPr>
              <a:t>from the environment; and 3. </a:t>
            </a:r>
            <a:r>
              <a:rPr lang="en-US" b="1" dirty="0">
                <a:solidFill>
                  <a:srgbClr val="FF0000"/>
                </a:solidFill>
              </a:rPr>
              <a:t>Horizontal Gene Transfer (</a:t>
            </a:r>
            <a:r>
              <a:rPr lang="en-US" b="1" dirty="0">
                <a:solidFill>
                  <a:prstClr val="black"/>
                </a:solidFill>
              </a:rPr>
              <a:t>HGT) promoted by </a:t>
            </a:r>
          </a:p>
          <a:p>
            <a:r>
              <a:rPr lang="en-US" b="1" dirty="0">
                <a:solidFill>
                  <a:prstClr val="black"/>
                </a:solidFill>
              </a:rPr>
              <a:t>      biofilms.</a:t>
            </a:r>
            <a:br>
              <a:rPr lang="en-US" b="1" dirty="0">
                <a:solidFill>
                  <a:prstClr val="black"/>
                </a:solidFill>
              </a:rPr>
            </a:br>
            <a:endParaRPr lang="en-US" b="1" dirty="0">
              <a:solidFill>
                <a:prstClr val="black"/>
              </a:solidFill>
            </a:endParaRPr>
          </a:p>
          <a:p>
            <a:pPr marL="160735" indent="-160735">
              <a:buFont typeface="Arial" panose="020B0604020202020204" pitchFamily="34" charset="0"/>
              <a:buChar char="•"/>
            </a:pPr>
            <a:r>
              <a:rPr lang="en-US" b="1" dirty="0">
                <a:solidFill>
                  <a:prstClr val="black"/>
                </a:solidFill>
              </a:rPr>
              <a:t>SYMBIOSIS is central hallmark of life on earth and not an exclusive limited process</a:t>
            </a:r>
          </a:p>
          <a:p>
            <a:pPr marL="160735" indent="-160735">
              <a:buFont typeface="Arial" panose="020B0604020202020204" pitchFamily="34" charset="0"/>
              <a:buChar char="•"/>
            </a:pPr>
            <a:endParaRPr lang="en-US" b="1" dirty="0">
              <a:solidFill>
                <a:prstClr val="black"/>
              </a:solidFill>
            </a:endParaRPr>
          </a:p>
          <a:p>
            <a:pPr marL="160735" indent="-160735">
              <a:buFont typeface="Arial" panose="020B0604020202020204" pitchFamily="34" charset="0"/>
              <a:buChar char="•"/>
            </a:pPr>
            <a:r>
              <a:rPr lang="en-US" b="1" dirty="0">
                <a:solidFill>
                  <a:prstClr val="black"/>
                </a:solidFill>
              </a:rPr>
              <a:t>CHARACTERISTICS :  I-X </a:t>
            </a:r>
          </a:p>
        </p:txBody>
      </p:sp>
      <p:sp>
        <p:nvSpPr>
          <p:cNvPr id="7" name="TextBox 6"/>
          <p:cNvSpPr txBox="1"/>
          <p:nvPr/>
        </p:nvSpPr>
        <p:spPr>
          <a:xfrm>
            <a:off x="3680348" y="762000"/>
            <a:ext cx="5168377" cy="854080"/>
          </a:xfrm>
          <a:prstGeom prst="rect">
            <a:avLst/>
          </a:prstGeom>
          <a:noFill/>
        </p:spPr>
        <p:txBody>
          <a:bodyPr wrap="square" rtlCol="0">
            <a:spAutoFit/>
          </a:bodyPr>
          <a:lstStyle/>
          <a:p>
            <a:r>
              <a:rPr lang="en-US" sz="2475" b="1" dirty="0">
                <a:solidFill>
                  <a:prstClr val="black"/>
                </a:solidFill>
                <a:effectLst>
                  <a:outerShdw blurRad="38100" dist="38100" dir="2700000" algn="tl">
                    <a:srgbClr val="000000">
                      <a:alpha val="43137"/>
                    </a:srgbClr>
                  </a:outerShdw>
                </a:effectLst>
              </a:rPr>
              <a:t>HOLOGENOME Concept of Evolution</a:t>
            </a:r>
          </a:p>
          <a:p>
            <a:r>
              <a:rPr lang="en-US" sz="2475" b="1" dirty="0">
                <a:solidFill>
                  <a:prstClr val="black"/>
                </a:solidFill>
                <a:effectLst>
                  <a:outerShdw blurRad="38100" dist="38100" dir="2700000" algn="tl">
                    <a:srgbClr val="000000">
                      <a:alpha val="43137"/>
                    </a:srgbClr>
                  </a:outerShdw>
                </a:effectLst>
              </a:rPr>
              <a:t>“DUAL CITIZENSHIP”</a:t>
            </a:r>
          </a:p>
        </p:txBody>
      </p:sp>
      <p:sp>
        <p:nvSpPr>
          <p:cNvPr id="9" name="TextBox 8"/>
          <p:cNvSpPr txBox="1"/>
          <p:nvPr/>
        </p:nvSpPr>
        <p:spPr>
          <a:xfrm>
            <a:off x="3127403" y="4986652"/>
            <a:ext cx="5914761" cy="871713"/>
          </a:xfrm>
          <a:prstGeom prst="rect">
            <a:avLst/>
          </a:prstGeom>
          <a:noFill/>
        </p:spPr>
        <p:txBody>
          <a:bodyPr wrap="none" rtlCol="0">
            <a:spAutoFit/>
          </a:bodyPr>
          <a:lstStyle/>
          <a:p>
            <a:r>
              <a:rPr lang="en-US" sz="1013" dirty="0">
                <a:solidFill>
                  <a:prstClr val="black"/>
                </a:solidFill>
              </a:rPr>
              <a:t>References Cited:</a:t>
            </a:r>
          </a:p>
          <a:p>
            <a:pPr marL="192881" indent="-192881">
              <a:buFontTx/>
              <a:buAutoNum type="arabicPeriod"/>
            </a:pPr>
            <a:r>
              <a:rPr lang="en-US" sz="1013" dirty="0" err="1">
                <a:solidFill>
                  <a:prstClr val="black"/>
                </a:solidFill>
              </a:rPr>
              <a:t>Rosenburg</a:t>
            </a:r>
            <a:r>
              <a:rPr lang="en-US" sz="1013" dirty="0">
                <a:solidFill>
                  <a:prstClr val="black"/>
                </a:solidFill>
              </a:rPr>
              <a:t> E. and I. </a:t>
            </a:r>
            <a:r>
              <a:rPr lang="en-US" sz="1013" dirty="0" err="1">
                <a:solidFill>
                  <a:prstClr val="black"/>
                </a:solidFill>
              </a:rPr>
              <a:t>Zilber</a:t>
            </a:r>
            <a:r>
              <a:rPr lang="en-US" sz="1013" dirty="0">
                <a:solidFill>
                  <a:prstClr val="black"/>
                </a:solidFill>
              </a:rPr>
              <a:t> – </a:t>
            </a:r>
            <a:r>
              <a:rPr lang="en-US" sz="1013" dirty="0" err="1">
                <a:solidFill>
                  <a:prstClr val="black"/>
                </a:solidFill>
              </a:rPr>
              <a:t>Rosenburg</a:t>
            </a:r>
            <a:r>
              <a:rPr lang="en-US" sz="1013" dirty="0">
                <a:solidFill>
                  <a:prstClr val="black"/>
                </a:solidFill>
              </a:rPr>
              <a:t> 2016 Bacterial Bleaching of Coral Leads to </a:t>
            </a:r>
            <a:r>
              <a:rPr lang="en-US" sz="1013" dirty="0" err="1">
                <a:solidFill>
                  <a:prstClr val="black"/>
                </a:solidFill>
              </a:rPr>
              <a:t>Hologenome</a:t>
            </a:r>
            <a:r>
              <a:rPr lang="en-US" sz="1013" dirty="0">
                <a:solidFill>
                  <a:prstClr val="black"/>
                </a:solidFill>
              </a:rPr>
              <a:t> Concept.  </a:t>
            </a:r>
          </a:p>
          <a:p>
            <a:r>
              <a:rPr lang="en-US" sz="1013" dirty="0">
                <a:solidFill>
                  <a:prstClr val="black"/>
                </a:solidFill>
              </a:rPr>
              <a:t>      Microbe </a:t>
            </a:r>
            <a:r>
              <a:rPr lang="en-US" sz="1013" u="sng" dirty="0">
                <a:solidFill>
                  <a:prstClr val="black"/>
                </a:solidFill>
              </a:rPr>
              <a:t>11</a:t>
            </a:r>
            <a:r>
              <a:rPr lang="en-US" sz="1013" dirty="0">
                <a:solidFill>
                  <a:prstClr val="black"/>
                </a:solidFill>
              </a:rPr>
              <a:t>(1): 27-31</a:t>
            </a:r>
          </a:p>
          <a:p>
            <a:pPr marL="192881" indent="-192881">
              <a:buFontTx/>
              <a:buAutoNum type="arabicPeriod" startAt="2"/>
            </a:pPr>
            <a:r>
              <a:rPr lang="en-US" sz="1013" dirty="0">
                <a:solidFill>
                  <a:prstClr val="black"/>
                </a:solidFill>
              </a:rPr>
              <a:t>Gilbert, SF, J. Sapp, and A.I. Tauber.  2012 A Symbiotic View of Life:  We have never been individuals.  </a:t>
            </a:r>
          </a:p>
          <a:p>
            <a:r>
              <a:rPr lang="en-US" sz="1013" dirty="0">
                <a:solidFill>
                  <a:prstClr val="black"/>
                </a:solidFill>
              </a:rPr>
              <a:t>       Quarterly Review of Biology </a:t>
            </a:r>
            <a:r>
              <a:rPr lang="en-US" sz="1013" u="sng" dirty="0">
                <a:solidFill>
                  <a:prstClr val="black"/>
                </a:solidFill>
              </a:rPr>
              <a:t>87</a:t>
            </a:r>
            <a:r>
              <a:rPr lang="en-US" sz="1013" dirty="0">
                <a:solidFill>
                  <a:prstClr val="black"/>
                </a:solidFill>
              </a:rPr>
              <a:t>; 325-341</a:t>
            </a:r>
          </a:p>
        </p:txBody>
      </p:sp>
    </p:spTree>
    <p:extLst>
      <p:ext uri="{BB962C8B-B14F-4D97-AF65-F5344CB8AC3E}">
        <p14:creationId xmlns:p14="http://schemas.microsoft.com/office/powerpoint/2010/main" val="598071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410C-3C71-49FD-91BE-2245B40B1906}"/>
              </a:ext>
            </a:extLst>
          </p:cNvPr>
          <p:cNvSpPr>
            <a:spLocks noGrp="1"/>
          </p:cNvSpPr>
          <p:nvPr>
            <p:ph type="title"/>
          </p:nvPr>
        </p:nvSpPr>
        <p:spPr>
          <a:xfrm>
            <a:off x="354724" y="0"/>
            <a:ext cx="11634952" cy="1135117"/>
          </a:xfrm>
        </p:spPr>
        <p:txBody>
          <a:bodyPr>
            <a:normAutofit/>
          </a:bodyPr>
          <a:lstStyle/>
          <a:p>
            <a:r>
              <a:rPr lang="en-US" sz="3600" b="1" dirty="0">
                <a:effectLst>
                  <a:outerShdw blurRad="38100" dist="38100" dir="2700000" algn="tl">
                    <a:srgbClr val="000000">
                      <a:alpha val="43137"/>
                    </a:srgbClr>
                  </a:outerShdw>
                </a:effectLst>
              </a:rPr>
              <a:t>Human GUT microbiota: The links with dementia development</a:t>
            </a:r>
          </a:p>
        </p:txBody>
      </p:sp>
      <p:sp>
        <p:nvSpPr>
          <p:cNvPr id="3" name="Content Placeholder 2">
            <a:extLst>
              <a:ext uri="{FF2B5EF4-FFF2-40B4-BE49-F238E27FC236}">
                <a16:creationId xmlns:a16="http://schemas.microsoft.com/office/drawing/2014/main" id="{BF4B09E2-F87E-4B7F-8667-89D0A8E9746B}"/>
              </a:ext>
            </a:extLst>
          </p:cNvPr>
          <p:cNvSpPr>
            <a:spLocks noGrp="1"/>
          </p:cNvSpPr>
          <p:nvPr>
            <p:ph sz="half" idx="1"/>
          </p:nvPr>
        </p:nvSpPr>
        <p:spPr>
          <a:xfrm>
            <a:off x="223346" y="6066549"/>
            <a:ext cx="3725916" cy="712623"/>
          </a:xfrm>
        </p:spPr>
        <p:txBody>
          <a:bodyPr>
            <a:normAutofit/>
          </a:bodyPr>
          <a:lstStyle/>
          <a:p>
            <a:pPr marL="0" indent="0">
              <a:buNone/>
            </a:pPr>
            <a:r>
              <a:rPr lang="en-US" sz="1400" i="1" dirty="0"/>
              <a:t>Protein &amp; Cell</a:t>
            </a:r>
            <a:br>
              <a:rPr lang="en-US" sz="1400" i="1" dirty="0"/>
            </a:br>
            <a:r>
              <a:rPr lang="en-US" sz="1400" i="1" dirty="0"/>
              <a:t>February 2017, Volume 8, Issue 2, pp 90–102</a:t>
            </a:r>
            <a:br>
              <a:rPr lang="en-US" sz="1400" i="1" dirty="0"/>
            </a:br>
            <a:r>
              <a:rPr lang="en-US" sz="1400" i="1" dirty="0"/>
              <a:t>Rashad </a:t>
            </a:r>
            <a:r>
              <a:rPr lang="en-US" sz="1400" i="1" dirty="0" err="1"/>
              <a:t>Alkasir</a:t>
            </a:r>
            <a:endParaRPr lang="en-US" sz="1400" i="1" dirty="0"/>
          </a:p>
          <a:p>
            <a:pPr marL="0" indent="0">
              <a:buNone/>
            </a:pPr>
            <a:endParaRPr lang="en-US" sz="14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81" y="1249001"/>
            <a:ext cx="8494656" cy="4817548"/>
          </a:xfrm>
          <a:prstGeom prst="rect">
            <a:avLst/>
          </a:prstGeom>
        </p:spPr>
      </p:pic>
      <p:sp>
        <p:nvSpPr>
          <p:cNvPr id="7" name="TextBox 6"/>
          <p:cNvSpPr txBox="1"/>
          <p:nvPr/>
        </p:nvSpPr>
        <p:spPr>
          <a:xfrm>
            <a:off x="354724" y="691117"/>
            <a:ext cx="11043378" cy="400110"/>
          </a:xfrm>
          <a:prstGeom prst="rect">
            <a:avLst/>
          </a:prstGeom>
          <a:noFill/>
        </p:spPr>
        <p:txBody>
          <a:bodyPr wrap="square" rtlCol="0">
            <a:spAutoFit/>
          </a:bodyPr>
          <a:lstStyle/>
          <a:p>
            <a:r>
              <a:rPr lang="en-US" sz="2000" dirty="0"/>
              <a:t>Schematic of key regulatory cells in pathogenesis of Alzheimer’s Disease</a:t>
            </a:r>
          </a:p>
        </p:txBody>
      </p:sp>
      <p:pic>
        <p:nvPicPr>
          <p:cNvPr id="6" name="Picture 5">
            <a:extLst>
              <a:ext uri="{FF2B5EF4-FFF2-40B4-BE49-F238E27FC236}">
                <a16:creationId xmlns:a16="http://schemas.microsoft.com/office/drawing/2014/main" id="{5F7693D5-796A-4033-80F1-077C88F51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7" t="353" r="537"/>
          <a:stretch/>
        </p:blipFill>
        <p:spPr>
          <a:xfrm>
            <a:off x="9581119" y="1999547"/>
            <a:ext cx="2242286" cy="2721309"/>
          </a:xfrm>
          <a:prstGeom prst="rect">
            <a:avLst/>
          </a:prstGeom>
        </p:spPr>
      </p:pic>
      <p:sp>
        <p:nvSpPr>
          <p:cNvPr id="4" name="TextBox 3">
            <a:extLst>
              <a:ext uri="{FF2B5EF4-FFF2-40B4-BE49-F238E27FC236}">
                <a16:creationId xmlns:a16="http://schemas.microsoft.com/office/drawing/2014/main" id="{BC2DCEC7-D6C6-45E8-8DA6-B66A4D8C486A}"/>
              </a:ext>
            </a:extLst>
          </p:cNvPr>
          <p:cNvSpPr txBox="1"/>
          <p:nvPr/>
        </p:nvSpPr>
        <p:spPr>
          <a:xfrm>
            <a:off x="10462437" y="1488558"/>
            <a:ext cx="484748" cy="369332"/>
          </a:xfrm>
          <a:prstGeom prst="rect">
            <a:avLst/>
          </a:prstGeom>
          <a:noFill/>
        </p:spPr>
        <p:txBody>
          <a:bodyPr wrap="none" rtlCol="0">
            <a:spAutoFit/>
          </a:bodyPr>
          <a:lstStyle/>
          <a:p>
            <a:r>
              <a:rPr lang="en-US" dirty="0"/>
              <a:t>Y/Y</a:t>
            </a:r>
          </a:p>
        </p:txBody>
      </p:sp>
    </p:spTree>
    <p:extLst>
      <p:ext uri="{BB962C8B-B14F-4D97-AF65-F5344CB8AC3E}">
        <p14:creationId xmlns:p14="http://schemas.microsoft.com/office/powerpoint/2010/main" val="3303148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7691-C502-4C34-8098-5965C94E3B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679C29D-B0B3-4280-9BCC-EC7118C14EE7}"/>
              </a:ext>
            </a:extLst>
          </p:cNvPr>
          <p:cNvSpPr>
            <a:spLocks noGrp="1"/>
          </p:cNvSpPr>
          <p:nvPr>
            <p:ph idx="1"/>
          </p:nvPr>
        </p:nvSpPr>
        <p:spPr>
          <a:xfrm>
            <a:off x="1709057" y="1817914"/>
            <a:ext cx="9786257" cy="4103915"/>
          </a:xfrm>
        </p:spPr>
        <p:txBody>
          <a:bodyPr>
            <a:normAutofit fontScale="92500" lnSpcReduction="10000"/>
          </a:bodyPr>
          <a:lstStyle/>
          <a:p>
            <a:r>
              <a:rPr lang="en-US" dirty="0"/>
              <a:t>Is bi-directional neurohumoral communication system</a:t>
            </a:r>
          </a:p>
          <a:p>
            <a:r>
              <a:rPr lang="en-US" dirty="0"/>
              <a:t>Neurodevelopmental deficits are frequently associated </a:t>
            </a:r>
          </a:p>
          <a:p>
            <a:r>
              <a:rPr lang="en-US" dirty="0"/>
              <a:t>with GUT symptoms and GUT dysbiosis</a:t>
            </a:r>
          </a:p>
          <a:p>
            <a:r>
              <a:rPr lang="en-US" dirty="0"/>
              <a:t>Modulation of the GUT microbiota is a promising </a:t>
            </a:r>
          </a:p>
          <a:p>
            <a:r>
              <a:rPr lang="en-US" dirty="0"/>
              <a:t>strategy (Probiotics) </a:t>
            </a:r>
          </a:p>
          <a:p>
            <a:r>
              <a:rPr lang="en-US" dirty="0"/>
              <a:t>Bacterial products amplify activity thru cytokine </a:t>
            </a:r>
          </a:p>
          <a:p>
            <a:r>
              <a:rPr lang="en-US" dirty="0"/>
              <a:t>release from mucosal immune cells , through </a:t>
            </a:r>
          </a:p>
          <a:p>
            <a:r>
              <a:rPr lang="en-US" dirty="0"/>
              <a:t>release of GUT hormones</a:t>
            </a:r>
          </a:p>
          <a:p>
            <a:r>
              <a:rPr lang="en-US" dirty="0"/>
              <a:t>Ying/Yang Hypothesis central theme, early and late   </a:t>
            </a:r>
          </a:p>
        </p:txBody>
      </p:sp>
      <p:pic>
        <p:nvPicPr>
          <p:cNvPr id="4" name="Picture 3">
            <a:extLst>
              <a:ext uri="{FF2B5EF4-FFF2-40B4-BE49-F238E27FC236}">
                <a16:creationId xmlns:a16="http://schemas.microsoft.com/office/drawing/2014/main" id="{C95E713E-1909-45FC-92FD-9AE00EB6E5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7" t="353" r="537"/>
          <a:stretch/>
        </p:blipFill>
        <p:spPr>
          <a:xfrm>
            <a:off x="8697686" y="2660459"/>
            <a:ext cx="2639854" cy="2423170"/>
          </a:xfrm>
          <a:prstGeom prst="rect">
            <a:avLst/>
          </a:prstGeom>
        </p:spPr>
      </p:pic>
      <p:sp>
        <p:nvSpPr>
          <p:cNvPr id="5" name="TextBox 4">
            <a:extLst>
              <a:ext uri="{FF2B5EF4-FFF2-40B4-BE49-F238E27FC236}">
                <a16:creationId xmlns:a16="http://schemas.microsoft.com/office/drawing/2014/main" id="{4C27EAAB-9439-4D07-8349-C066C6A244D7}"/>
              </a:ext>
            </a:extLst>
          </p:cNvPr>
          <p:cNvSpPr txBox="1"/>
          <p:nvPr/>
        </p:nvSpPr>
        <p:spPr>
          <a:xfrm>
            <a:off x="1132114" y="598714"/>
            <a:ext cx="9542763" cy="1077218"/>
          </a:xfrm>
          <a:prstGeom prst="rect">
            <a:avLst/>
          </a:prstGeom>
          <a:noFill/>
        </p:spPr>
        <p:txBody>
          <a:bodyPr wrap="square" rtlCol="0">
            <a:spAutoFit/>
          </a:bodyPr>
          <a:lstStyle/>
          <a:p>
            <a:r>
              <a:rPr lang="en-US" sz="3200" dirty="0"/>
              <a:t>The GUT Brain link in AD (RED) and ADS (GREEN):</a:t>
            </a:r>
          </a:p>
          <a:p>
            <a:r>
              <a:rPr lang="en-US" sz="3200" dirty="0"/>
              <a:t> The Microbial Clock</a:t>
            </a:r>
          </a:p>
        </p:txBody>
      </p:sp>
    </p:spTree>
    <p:extLst>
      <p:ext uri="{BB962C8B-B14F-4D97-AF65-F5344CB8AC3E}">
        <p14:creationId xmlns:p14="http://schemas.microsoft.com/office/powerpoint/2010/main" val="3881945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850604" y="196850"/>
            <a:ext cx="5167423" cy="869950"/>
          </a:xfrm>
          <a:prstGeom prst="rect">
            <a:avLst/>
          </a:prstGeom>
        </p:spPr>
        <p:txBody>
          <a:bodyPr anchor="b">
            <a:normAutofit fontScale="90000"/>
          </a:bodyPr>
          <a:lstStyle/>
          <a:p>
            <a:r>
              <a:rPr lang="en-US" altLang="en-US" sz="3200" b="1" dirty="0">
                <a:effectLst>
                  <a:outerShdw blurRad="38100" dist="38100" dir="2700000" algn="tl">
                    <a:srgbClr val="000000">
                      <a:alpha val="43137"/>
                    </a:srgbClr>
                  </a:outerShdw>
                </a:effectLst>
              </a:rPr>
              <a:t>Human Microbiome</a:t>
            </a:r>
            <a:r>
              <a:rPr lang="en-US" altLang="en-US" sz="2800" b="1" dirty="0">
                <a:effectLst>
                  <a:outerShdw blurRad="38100" dist="38100" dir="2700000" algn="tl">
                    <a:srgbClr val="000000">
                      <a:alpha val="43137"/>
                    </a:srgbClr>
                  </a:outerShdw>
                </a:effectLst>
              </a:rPr>
              <a:t/>
            </a:r>
            <a:br>
              <a:rPr lang="en-US" altLang="en-US" sz="2800" b="1" dirty="0">
                <a:effectLst>
                  <a:outerShdw blurRad="38100" dist="38100" dir="2700000" algn="tl">
                    <a:srgbClr val="000000">
                      <a:alpha val="43137"/>
                    </a:srgbClr>
                  </a:outerShdw>
                </a:effectLst>
              </a:rPr>
            </a:br>
            <a:r>
              <a:rPr lang="en-US" altLang="en-US" sz="2800" b="1" dirty="0">
                <a:effectLst>
                  <a:outerShdw blurRad="38100" dist="38100" dir="2700000" algn="tl">
                    <a:srgbClr val="000000">
                      <a:alpha val="43137"/>
                    </a:srgbClr>
                  </a:outerShdw>
                </a:effectLst>
              </a:rPr>
              <a:t>The Disappearing Microbiome</a:t>
            </a:r>
          </a:p>
        </p:txBody>
      </p:sp>
      <p:sp>
        <p:nvSpPr>
          <p:cNvPr id="5" name="Text Placeholder 4"/>
          <p:cNvSpPr>
            <a:spLocks noGrp="1"/>
          </p:cNvSpPr>
          <p:nvPr>
            <p:ph type="body" sz="half" idx="4294967295"/>
          </p:nvPr>
        </p:nvSpPr>
        <p:spPr>
          <a:xfrm>
            <a:off x="1339702" y="1499191"/>
            <a:ext cx="2927498" cy="4563472"/>
          </a:xfrm>
          <a:prstGeom prst="rect">
            <a:avLst/>
          </a:prstGeom>
        </p:spPr>
        <p:txBody>
          <a:bodyPr>
            <a:normAutofit lnSpcReduction="10000"/>
          </a:bodyPr>
          <a:lstStyle/>
          <a:p>
            <a:r>
              <a:rPr lang="en-US" altLang="en-US" sz="2200" dirty="0"/>
              <a:t>Increase in allergic disease and asthma is a consequence of the disappearing microbiota- loss of our ancestral microorganisms</a:t>
            </a:r>
          </a:p>
          <a:p>
            <a:pPr marL="800100" lvl="1" indent="-342900">
              <a:buFont typeface="Arial" charset="0"/>
              <a:buChar char="•"/>
            </a:pPr>
            <a:r>
              <a:rPr lang="en-US" altLang="en-US" sz="2000" dirty="0"/>
              <a:t>Cleaner water, smaller families, reduced breastfeeding, widespread antibiotic use</a:t>
            </a:r>
          </a:p>
          <a:p>
            <a:r>
              <a:rPr lang="en-US" altLang="en-US" sz="2200" b="1" i="1" dirty="0"/>
              <a:t>Is our cleanliness making us sick?</a:t>
            </a:r>
          </a:p>
          <a:p>
            <a:endParaRPr lang="en-US" altLang="en-US" sz="2200" dirty="0"/>
          </a:p>
          <a:p>
            <a:pPr>
              <a:buFontTx/>
              <a:buNone/>
            </a:pPr>
            <a:endParaRPr lang="en-US" altLang="en-US" sz="1300" dirty="0"/>
          </a:p>
          <a:p>
            <a:pPr>
              <a:buFontTx/>
              <a:buNone/>
            </a:pPr>
            <a:endParaRPr lang="en-US" altLang="en-US" sz="1300" dirty="0"/>
          </a:p>
        </p:txBody>
      </p:sp>
      <p:pic>
        <p:nvPicPr>
          <p:cNvPr id="15364" name="Picture 21" descr="nrmicro2245-f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667" y="1219200"/>
            <a:ext cx="3886200"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p:cNvSpPr txBox="1">
            <a:spLocks noChangeArrowheads="1"/>
          </p:cNvSpPr>
          <p:nvPr/>
        </p:nvSpPr>
        <p:spPr bwMode="auto">
          <a:xfrm rot="10800000" flipV="1">
            <a:off x="1605515" y="5886174"/>
            <a:ext cx="2955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400" dirty="0">
                <a:latin typeface="Calibri" pitchFamily="34" charset="0"/>
              </a:rPr>
              <a:t>Blaser et al. Nat. Rev. </a:t>
            </a:r>
            <a:r>
              <a:rPr lang="en-US" altLang="en-US" sz="1400" dirty="0" err="1">
                <a:latin typeface="Calibri" pitchFamily="34" charset="0"/>
              </a:rPr>
              <a:t>Microbiol</a:t>
            </a:r>
            <a:r>
              <a:rPr lang="en-US" altLang="en-US" sz="1400" dirty="0">
                <a:latin typeface="Calibri" pitchFamily="34" charset="0"/>
              </a:rPr>
              <a:t>. 2009</a:t>
            </a:r>
          </a:p>
        </p:txBody>
      </p:sp>
      <p:cxnSp>
        <p:nvCxnSpPr>
          <p:cNvPr id="7" name="Straight Connector 6"/>
          <p:cNvCxnSpPr/>
          <p:nvPr/>
        </p:nvCxnSpPr>
        <p:spPr>
          <a:xfrm>
            <a:off x="1524000" y="1219200"/>
            <a:ext cx="9144000" cy="0"/>
          </a:xfrm>
          <a:prstGeom prst="line">
            <a:avLst/>
          </a:prstGeom>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a16="http://schemas.microsoft.com/office/drawing/2014/main" id="{EAA61500-C573-4AF0-BDD8-911F20908855}"/>
              </a:ext>
            </a:extLst>
          </p:cNvPr>
          <p:cNvSpPr txBox="1"/>
          <p:nvPr/>
        </p:nvSpPr>
        <p:spPr>
          <a:xfrm>
            <a:off x="9962707" y="2232837"/>
            <a:ext cx="1694246" cy="369332"/>
          </a:xfrm>
          <a:prstGeom prst="rect">
            <a:avLst/>
          </a:prstGeom>
          <a:noFill/>
        </p:spPr>
        <p:txBody>
          <a:bodyPr wrap="none" rtlCol="0">
            <a:spAutoFit/>
          </a:bodyPr>
          <a:lstStyle/>
          <a:p>
            <a:r>
              <a:rPr lang="en-US" dirty="0"/>
              <a:t>PROBIOTIC-------</a:t>
            </a:r>
          </a:p>
        </p:txBody>
      </p:sp>
    </p:spTree>
    <p:extLst>
      <p:ext uri="{BB962C8B-B14F-4D97-AF65-F5344CB8AC3E}">
        <p14:creationId xmlns:p14="http://schemas.microsoft.com/office/powerpoint/2010/main" val="888313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vllewis\Pictures\images\Clock_face_one_hand.png"/>
          <p:cNvPicPr>
            <a:picLocks noChangeAspect="1" noChangeArrowheads="1"/>
          </p:cNvPicPr>
          <p:nvPr/>
        </p:nvPicPr>
        <p:blipFill>
          <a:blip r:embed="rId2" cstate="print"/>
          <a:srcRect/>
          <a:stretch>
            <a:fillRect/>
          </a:stretch>
        </p:blipFill>
        <p:spPr bwMode="auto">
          <a:xfrm>
            <a:off x="4191000" y="1250950"/>
            <a:ext cx="3803650" cy="4311650"/>
          </a:xfrm>
          <a:prstGeom prst="rect">
            <a:avLst/>
          </a:prstGeom>
          <a:noFill/>
          <a:ln w="9525">
            <a:noFill/>
            <a:miter lim="800000"/>
            <a:headEnd/>
            <a:tailEnd/>
          </a:ln>
        </p:spPr>
      </p:pic>
      <p:sp>
        <p:nvSpPr>
          <p:cNvPr id="4" name="Flowchart: Connector 3"/>
          <p:cNvSpPr/>
          <p:nvPr/>
        </p:nvSpPr>
        <p:spPr>
          <a:xfrm>
            <a:off x="4343400" y="1433513"/>
            <a:ext cx="3505200" cy="3962400"/>
          </a:xfrm>
          <a:prstGeom prst="flowChartConnector">
            <a:avLst/>
          </a:prstGeom>
          <a:solidFill>
            <a:srgbClr val="95B3D7">
              <a:alpha val="5882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Block Arc 6"/>
          <p:cNvSpPr/>
          <p:nvPr/>
        </p:nvSpPr>
        <p:spPr>
          <a:xfrm rot="3648412">
            <a:off x="5792789" y="1703389"/>
            <a:ext cx="3444875" cy="1743075"/>
          </a:xfrm>
          <a:prstGeom prst="blockArc">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Block Arc 7"/>
          <p:cNvSpPr/>
          <p:nvPr/>
        </p:nvSpPr>
        <p:spPr>
          <a:xfrm rot="9153035">
            <a:off x="5133976" y="4114801"/>
            <a:ext cx="3444875" cy="1743075"/>
          </a:xfrm>
          <a:prstGeom prst="blockArc">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Block Arc 8"/>
          <p:cNvSpPr/>
          <p:nvPr/>
        </p:nvSpPr>
        <p:spPr>
          <a:xfrm rot="19746822">
            <a:off x="3500439" y="1131888"/>
            <a:ext cx="3355975" cy="1581150"/>
          </a:xfrm>
          <a:prstGeom prst="blockArc">
            <a:avLst/>
          </a:prstGeom>
          <a:solidFill>
            <a:srgbClr val="EB1A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1" name="Straight Arrow Connector 10"/>
          <p:cNvCxnSpPr/>
          <p:nvPr/>
        </p:nvCxnSpPr>
        <p:spPr>
          <a:xfrm flipV="1">
            <a:off x="6934201" y="1198564"/>
            <a:ext cx="581025" cy="706437"/>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6414" y="4876800"/>
            <a:ext cx="534987" cy="79375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185" name="TextBox 24"/>
          <p:cNvSpPr txBox="1">
            <a:spLocks noChangeArrowheads="1"/>
          </p:cNvSpPr>
          <p:nvPr/>
        </p:nvSpPr>
        <p:spPr bwMode="auto">
          <a:xfrm>
            <a:off x="7848600" y="828675"/>
            <a:ext cx="2286000" cy="92333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Mother/Newborn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Autism/Asthma</a:t>
            </a:r>
          </a:p>
        </p:txBody>
      </p:sp>
      <p:sp>
        <p:nvSpPr>
          <p:cNvPr id="50186" name="TextBox 25"/>
          <p:cNvSpPr txBox="1">
            <a:spLocks noChangeArrowheads="1"/>
          </p:cNvSpPr>
          <p:nvPr/>
        </p:nvSpPr>
        <p:spPr bwMode="auto">
          <a:xfrm>
            <a:off x="8342313" y="1792289"/>
            <a:ext cx="16764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Daycare Center</a:t>
            </a:r>
          </a:p>
        </p:txBody>
      </p:sp>
      <p:sp>
        <p:nvSpPr>
          <p:cNvPr id="50187" name="TextBox 26"/>
          <p:cNvSpPr txBox="1">
            <a:spLocks noChangeArrowheads="1"/>
          </p:cNvSpPr>
          <p:nvPr/>
        </p:nvSpPr>
        <p:spPr bwMode="auto">
          <a:xfrm>
            <a:off x="7391400" y="5608639"/>
            <a:ext cx="1447800" cy="92233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Adolescent</a:t>
            </a:r>
            <a:br>
              <a:rPr kumimoji="0" lang="en-US" sz="1800" b="0" i="0" u="none" strike="noStrike" kern="1200" cap="none" spc="0" normalizeH="0" baseline="0" noProof="0">
                <a:ln>
                  <a:noFill/>
                </a:ln>
                <a:solidFill>
                  <a:prstClr val="black"/>
                </a:solidFill>
                <a:effectLst/>
                <a:uLnTx/>
                <a:uFillTx/>
                <a:latin typeface="Calibri"/>
                <a:ea typeface="+mn-ea"/>
                <a:cs typeface="+mn-cs"/>
              </a:rPr>
            </a:br>
            <a:r>
              <a:rPr kumimoji="0" lang="en-US" sz="1800" b="0" i="0" u="none" strike="noStrike" kern="1200" cap="none" spc="0" normalizeH="0" baseline="0" noProof="0">
                <a:ln>
                  <a:noFill/>
                </a:ln>
                <a:solidFill>
                  <a:prstClr val="black"/>
                </a:solidFill>
                <a:effectLst/>
                <a:uLnTx/>
                <a:uFillTx/>
                <a:latin typeface="Calibri"/>
                <a:ea typeface="+mn-ea"/>
                <a:cs typeface="+mn-cs"/>
              </a:rPr>
              <a:t>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Obesity</a:t>
            </a:r>
          </a:p>
        </p:txBody>
      </p:sp>
      <p:sp>
        <p:nvSpPr>
          <p:cNvPr id="50188" name="TextBox 27"/>
          <p:cNvSpPr txBox="1">
            <a:spLocks noChangeArrowheads="1"/>
          </p:cNvSpPr>
          <p:nvPr/>
        </p:nvSpPr>
        <p:spPr bwMode="auto">
          <a:xfrm>
            <a:off x="3500438" y="5486400"/>
            <a:ext cx="9144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Adult</a:t>
            </a:r>
          </a:p>
        </p:txBody>
      </p:sp>
      <p:sp>
        <p:nvSpPr>
          <p:cNvPr id="50189" name="TextBox 28"/>
          <p:cNvSpPr txBox="1">
            <a:spLocks noChangeArrowheads="1"/>
          </p:cNvSpPr>
          <p:nvPr/>
        </p:nvSpPr>
        <p:spPr bwMode="auto">
          <a:xfrm>
            <a:off x="2819400" y="4105276"/>
            <a:ext cx="1219200" cy="120032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Vaginal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Osteoper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190" name="TextBox 29"/>
          <p:cNvSpPr txBox="1">
            <a:spLocks noChangeArrowheads="1"/>
          </p:cNvSpPr>
          <p:nvPr/>
        </p:nvSpPr>
        <p:spPr bwMode="auto">
          <a:xfrm>
            <a:off x="2362200" y="1230313"/>
            <a:ext cx="1600200" cy="64611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Aged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Nursing Homes</a:t>
            </a:r>
          </a:p>
        </p:txBody>
      </p:sp>
      <p:sp>
        <p:nvSpPr>
          <p:cNvPr id="50191" name="TextBox 30"/>
          <p:cNvSpPr txBox="1">
            <a:spLocks noChangeArrowheads="1"/>
          </p:cNvSpPr>
          <p:nvPr/>
        </p:nvSpPr>
        <p:spPr bwMode="auto">
          <a:xfrm>
            <a:off x="1752600" y="3048000"/>
            <a:ext cx="1752600" cy="3698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Cancer/Tumors</a:t>
            </a:r>
          </a:p>
        </p:txBody>
      </p:sp>
      <p:cxnSp>
        <p:nvCxnSpPr>
          <p:cNvPr id="39" name="Straight Arrow Connector 38"/>
          <p:cNvCxnSpPr/>
          <p:nvPr/>
        </p:nvCxnSpPr>
        <p:spPr>
          <a:xfrm>
            <a:off x="3962400" y="1828800"/>
            <a:ext cx="838200" cy="5334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72050" y="2743201"/>
            <a:ext cx="2343150" cy="147796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a:t>
            </a:r>
            <a:r>
              <a:rPr kumimoji="0" lang="en-US" sz="1800" b="1" i="0" u="none" strike="noStrike" kern="1200" cap="all" spc="0" normalizeH="0" baseline="0" noProof="0" dirty="0">
                <a:ln>
                  <a:noFill/>
                </a:ln>
                <a:solidFill>
                  <a:prstClr val="black"/>
                </a:solidFill>
                <a:effectLst/>
                <a:uLnTx/>
                <a:uFillTx/>
                <a:latin typeface="Calibri"/>
                <a:ea typeface="+mn-ea"/>
                <a:cs typeface="+mn-cs"/>
              </a:rPr>
              <a:t>o-adaptation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Microbiota</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r>
              <a:rPr kumimoji="0" lang="en-US" sz="1800" b="1" i="0" u="none" strike="noStrike" kern="1200" cap="none" spc="0" normalizeH="0" baseline="0" noProof="0" dirty="0" err="1">
                <a:ln>
                  <a:noFill/>
                </a:ln>
                <a:solidFill>
                  <a:prstClr val="black"/>
                </a:solidFill>
                <a:effectLst/>
                <a:uLnTx/>
                <a:uFillTx/>
                <a:latin typeface="Calibri"/>
                <a:ea typeface="+mn-ea"/>
                <a:cs typeface="+mn-cs"/>
              </a:rPr>
              <a:t>Mycobiota</a:t>
            </a:r>
            <a:r>
              <a:rPr kumimoji="0" lang="en-US" sz="1800" b="1" i="0" u="none" strike="noStrike" kern="1200" cap="none" spc="0" normalizeH="0" baseline="0" noProof="0" dirty="0">
                <a:ln>
                  <a:noFill/>
                </a:ln>
                <a:solidFill>
                  <a:prstClr val="black"/>
                </a:solidFill>
                <a:effectLst/>
                <a:uLnTx/>
                <a:uFillTx/>
                <a:latin typeface="Calibri"/>
                <a:ea typeface="+mn-ea"/>
                <a:cs typeface="+mn-cs"/>
              </a:rPr>
              <a:t>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Human Cells</a:t>
            </a:r>
          </a:p>
        </p:txBody>
      </p:sp>
      <p:sp>
        <p:nvSpPr>
          <p:cNvPr id="50194" name="TextBox 48"/>
          <p:cNvSpPr txBox="1">
            <a:spLocks noChangeArrowheads="1"/>
          </p:cNvSpPr>
          <p:nvPr/>
        </p:nvSpPr>
        <p:spPr bwMode="auto">
          <a:xfrm>
            <a:off x="5638800" y="2057401"/>
            <a:ext cx="914400" cy="523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AGE</a:t>
            </a:r>
          </a:p>
        </p:txBody>
      </p:sp>
      <p:sp>
        <p:nvSpPr>
          <p:cNvPr id="50195" name="TextBox 49"/>
          <p:cNvSpPr txBox="1">
            <a:spLocks noChangeArrowheads="1"/>
          </p:cNvSpPr>
          <p:nvPr/>
        </p:nvSpPr>
        <p:spPr bwMode="auto">
          <a:xfrm>
            <a:off x="1671145" y="209324"/>
            <a:ext cx="9348952" cy="5847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We live in a metagenomics microbial clock:  MISSING</a:t>
            </a:r>
          </a:p>
        </p:txBody>
      </p:sp>
      <p:sp>
        <p:nvSpPr>
          <p:cNvPr id="22" name="Block Arc 21"/>
          <p:cNvSpPr/>
          <p:nvPr/>
        </p:nvSpPr>
        <p:spPr>
          <a:xfrm rot="14565697">
            <a:off x="2856707" y="3505994"/>
            <a:ext cx="3313112" cy="1581150"/>
          </a:xfrm>
          <a:prstGeom prst="blockArc">
            <a:avLst/>
          </a:prstGeom>
          <a:solidFill>
            <a:srgbClr val="F8BA3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3" name="Straight Arrow Connector 32"/>
          <p:cNvCxnSpPr/>
          <p:nvPr/>
        </p:nvCxnSpPr>
        <p:spPr>
          <a:xfrm flipV="1">
            <a:off x="3656014" y="4078289"/>
            <a:ext cx="992187" cy="307975"/>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500439" y="3387725"/>
            <a:ext cx="1012825"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343400" y="4724400"/>
            <a:ext cx="685800" cy="6096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200" name="TextBox 1"/>
          <p:cNvSpPr txBox="1">
            <a:spLocks noChangeArrowheads="1"/>
          </p:cNvSpPr>
          <p:nvPr/>
        </p:nvSpPr>
        <p:spPr bwMode="auto">
          <a:xfrm>
            <a:off x="2484438" y="1951038"/>
            <a:ext cx="1102674"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a:ea typeface="+mn-ea"/>
                <a:cs typeface="+mn-cs"/>
              </a:rPr>
              <a:t>Dementia</a:t>
            </a:r>
          </a:p>
        </p:txBody>
      </p:sp>
      <p:sp>
        <p:nvSpPr>
          <p:cNvPr id="50201" name="TextBox 2"/>
          <p:cNvSpPr txBox="1">
            <a:spLocks noChangeArrowheads="1"/>
          </p:cNvSpPr>
          <p:nvPr/>
        </p:nvSpPr>
        <p:spPr bwMode="auto">
          <a:xfrm>
            <a:off x="8624889" y="2238375"/>
            <a:ext cx="157222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a:ea typeface="+mn-ea"/>
                <a:cs typeface="+mn-cs"/>
              </a:rPr>
              <a:t>Cognitive Skills</a:t>
            </a:r>
          </a:p>
        </p:txBody>
      </p:sp>
      <p:sp>
        <p:nvSpPr>
          <p:cNvPr id="2" name="TextBox 1"/>
          <p:cNvSpPr txBox="1"/>
          <p:nvPr/>
        </p:nvSpPr>
        <p:spPr>
          <a:xfrm>
            <a:off x="8739085" y="3442718"/>
            <a:ext cx="331119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Firmicutes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Bifidobacteria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Clostridium cluster</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Faecalibacterium</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Prausnitzii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Blautia</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coccoides-Eubacterium</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rectal</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83C8116-5293-4690-90D6-991BD887F9D8}"/>
              </a:ext>
            </a:extLst>
          </p:cNvPr>
          <p:cNvSpPr txBox="1"/>
          <p:nvPr/>
        </p:nvSpPr>
        <p:spPr>
          <a:xfrm>
            <a:off x="786809" y="828675"/>
            <a:ext cx="2191783" cy="369332"/>
          </a:xfrm>
          <a:prstGeom prst="rect">
            <a:avLst/>
          </a:prstGeom>
          <a:noFill/>
        </p:spPr>
        <p:txBody>
          <a:bodyPr wrap="square" rtlCol="0">
            <a:spAutoFit/>
          </a:bodyPr>
          <a:lstStyle/>
          <a:p>
            <a:r>
              <a:rPr lang="en-US" dirty="0"/>
              <a:t>AGED MICROBIOTA</a:t>
            </a:r>
          </a:p>
        </p:txBody>
      </p:sp>
      <p:sp>
        <p:nvSpPr>
          <p:cNvPr id="5" name="TextBox 4">
            <a:extLst>
              <a:ext uri="{FF2B5EF4-FFF2-40B4-BE49-F238E27FC236}">
                <a16:creationId xmlns:a16="http://schemas.microsoft.com/office/drawing/2014/main" id="{38CC6852-FE59-4FC2-9988-A10E4A8681AA}"/>
              </a:ext>
            </a:extLst>
          </p:cNvPr>
          <p:cNvSpPr txBox="1"/>
          <p:nvPr/>
        </p:nvSpPr>
        <p:spPr>
          <a:xfrm>
            <a:off x="9717913" y="974894"/>
            <a:ext cx="2140971" cy="369332"/>
          </a:xfrm>
          <a:prstGeom prst="rect">
            <a:avLst/>
          </a:prstGeom>
          <a:noFill/>
        </p:spPr>
        <p:txBody>
          <a:bodyPr wrap="none" rtlCol="0">
            <a:spAutoFit/>
          </a:bodyPr>
          <a:lstStyle/>
          <a:p>
            <a:r>
              <a:rPr lang="en-US" dirty="0"/>
              <a:t>INFANT MICROBIOTA</a:t>
            </a:r>
          </a:p>
        </p:txBody>
      </p:sp>
    </p:spTree>
    <p:extLst>
      <p:ext uri="{BB962C8B-B14F-4D97-AF65-F5344CB8AC3E}">
        <p14:creationId xmlns:p14="http://schemas.microsoft.com/office/powerpoint/2010/main" val="2794780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25000" lnSpcReduction="20000"/>
          </a:bodyPr>
          <a:lstStyle/>
          <a:p>
            <a:pPr algn="ctr">
              <a:buNone/>
            </a:pPr>
            <a:endParaRPr lang="en-US" dirty="0"/>
          </a:p>
        </p:txBody>
      </p:sp>
      <p:sp>
        <p:nvSpPr>
          <p:cNvPr id="4" name="TextBox 3"/>
          <p:cNvSpPr txBox="1"/>
          <p:nvPr/>
        </p:nvSpPr>
        <p:spPr>
          <a:xfrm>
            <a:off x="1454429" y="2175642"/>
            <a:ext cx="10282430" cy="3447098"/>
          </a:xfrm>
          <a:prstGeom prst="rect">
            <a:avLst/>
          </a:prstGeom>
          <a:noFill/>
        </p:spPr>
        <p:txBody>
          <a:bodyPr wrap="none" rtlCol="0">
            <a:spAutoFit/>
          </a:bodyPr>
          <a:lstStyle/>
          <a:p>
            <a:pPr algn="ctr">
              <a:buNone/>
            </a:pPr>
            <a:r>
              <a:rPr lang="en-US" sz="2000" dirty="0"/>
              <a:t>“Antibiotics have been recently associated with</a:t>
            </a:r>
          </a:p>
          <a:p>
            <a:pPr algn="ctr">
              <a:buNone/>
            </a:pPr>
            <a:r>
              <a:rPr lang="en-US" sz="2000" dirty="0"/>
              <a:t>chronic diseases highlighting aging and a microbial</a:t>
            </a:r>
          </a:p>
          <a:p>
            <a:pPr algn="ctr">
              <a:buNone/>
            </a:pPr>
            <a:r>
              <a:rPr lang="en-US" sz="2000" dirty="0"/>
              <a:t>clock:  Newborn and Childhood diseases, asthma</a:t>
            </a:r>
          </a:p>
          <a:p>
            <a:pPr algn="ctr">
              <a:buNone/>
            </a:pPr>
            <a:r>
              <a:rPr lang="en-US" sz="2000" dirty="0"/>
              <a:t>and autism, particularly, are untoward</a:t>
            </a:r>
          </a:p>
          <a:p>
            <a:pPr algn="ctr">
              <a:buNone/>
            </a:pPr>
            <a:r>
              <a:rPr lang="en-US" sz="2000" dirty="0"/>
              <a:t>consequences.  In adolescence, mounting studies</a:t>
            </a:r>
          </a:p>
          <a:p>
            <a:pPr algn="ctr">
              <a:buNone/>
            </a:pPr>
            <a:r>
              <a:rPr lang="en-US" sz="2000" dirty="0"/>
              <a:t>of diabetes and obesity, highlight antibiotics as </a:t>
            </a:r>
          </a:p>
          <a:p>
            <a:pPr algn="ctr">
              <a:buNone/>
            </a:pPr>
            <a:r>
              <a:rPr lang="en-US" sz="2000" dirty="0"/>
              <a:t>suggested co - factors, amplifiers or precipitators and</a:t>
            </a:r>
          </a:p>
          <a:p>
            <a:pPr algn="ctr">
              <a:buNone/>
            </a:pPr>
            <a:r>
              <a:rPr lang="en-US" sz="2000" dirty="0"/>
              <a:t>should be used only when value of therapy has been</a:t>
            </a:r>
          </a:p>
          <a:p>
            <a:pPr algn="ctr">
              <a:buNone/>
            </a:pPr>
            <a:r>
              <a:rPr lang="en-US" sz="2000" dirty="0"/>
              <a:t>validated.  For the Aged, antibiotics are potential co -factors in colorectal cancer, stomach cancers</a:t>
            </a:r>
          </a:p>
          <a:p>
            <a:pPr algn="ctr">
              <a:buNone/>
            </a:pPr>
            <a:r>
              <a:rPr lang="en-US" sz="2000" dirty="0"/>
              <a:t> (H pylori)..”</a:t>
            </a:r>
          </a:p>
          <a:p>
            <a:endParaRPr lang="en-US" dirty="0"/>
          </a:p>
        </p:txBody>
      </p:sp>
      <p:sp>
        <p:nvSpPr>
          <p:cNvPr id="6" name="TextBox 5"/>
          <p:cNvSpPr txBox="1"/>
          <p:nvPr/>
        </p:nvSpPr>
        <p:spPr>
          <a:xfrm>
            <a:off x="2305982" y="1073888"/>
            <a:ext cx="8915967"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WARNINGS of the ENVIROMENT (3):  BEYOND MDR</a:t>
            </a:r>
          </a:p>
        </p:txBody>
      </p:sp>
      <p:sp>
        <p:nvSpPr>
          <p:cNvPr id="5" name="TextBox 4">
            <a:extLst>
              <a:ext uri="{FF2B5EF4-FFF2-40B4-BE49-F238E27FC236}">
                <a16:creationId xmlns:a16="http://schemas.microsoft.com/office/drawing/2014/main" id="{DB5C44DA-1638-4548-B435-BB1D98012AEA}"/>
              </a:ext>
            </a:extLst>
          </p:cNvPr>
          <p:cNvSpPr txBox="1"/>
          <p:nvPr/>
        </p:nvSpPr>
        <p:spPr>
          <a:xfrm>
            <a:off x="4614530" y="5901070"/>
            <a:ext cx="1616148" cy="369332"/>
          </a:xfrm>
          <a:prstGeom prst="rect">
            <a:avLst/>
          </a:prstGeom>
          <a:noFill/>
        </p:spPr>
        <p:txBody>
          <a:bodyPr wrap="none" rtlCol="0">
            <a:spAutoFit/>
          </a:bodyPr>
          <a:lstStyle/>
          <a:p>
            <a:r>
              <a:rPr lang="en-US" dirty="0"/>
              <a:t>John G Thomas</a:t>
            </a:r>
          </a:p>
        </p:txBody>
      </p:sp>
    </p:spTree>
    <p:extLst>
      <p:ext uri="{BB962C8B-B14F-4D97-AF65-F5344CB8AC3E}">
        <p14:creationId xmlns:p14="http://schemas.microsoft.com/office/powerpoint/2010/main" val="2974765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972" y="457200"/>
            <a:ext cx="5677786" cy="1903228"/>
          </a:xfrm>
        </p:spPr>
        <p:txBody>
          <a:bodyPr>
            <a:normAutofit fontScale="90000"/>
          </a:bodyPr>
          <a:lstStyle/>
          <a:p>
            <a:r>
              <a:rPr lang="en-US" b="1" dirty="0">
                <a:effectLst>
                  <a:outerShdw blurRad="38100" dist="38100" dir="2700000" algn="tl">
                    <a:srgbClr val="000000">
                      <a:alpha val="43137"/>
                    </a:srgbClr>
                  </a:outerShdw>
                </a:effectLst>
              </a:rPr>
              <a:t>V.  APPLICATIONS OF BENEFICAL MICROBES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(Therapeutic Bacteria/pre and probiotics)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via EDUCATION  </a:t>
            </a:r>
          </a:p>
        </p:txBody>
      </p:sp>
      <p:pic>
        <p:nvPicPr>
          <p:cNvPr id="11" name="Content Placeholder 3">
            <a:extLst>
              <a:ext uri="{FF2B5EF4-FFF2-40B4-BE49-F238E27FC236}">
                <a16:creationId xmlns:a16="http://schemas.microsoft.com/office/drawing/2014/main" id="{84D0CFE0-D521-4FF9-96E5-1E75DF02432B}"/>
              </a:ext>
            </a:extLst>
          </p:cNvPr>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l="2508" r="2508"/>
          <a:stretch>
            <a:fillRect/>
          </a:stretch>
        </p:blipFill>
        <p:spPr>
          <a:xfrm rot="5400000">
            <a:off x="7230481" y="1055209"/>
            <a:ext cx="5214393" cy="4018380"/>
          </a:xfrm>
        </p:spPr>
      </p:pic>
      <p:sp>
        <p:nvSpPr>
          <p:cNvPr id="6" name="Text Placeholder 5"/>
          <p:cNvSpPr>
            <a:spLocks noGrp="1"/>
          </p:cNvSpPr>
          <p:nvPr>
            <p:ph type="body" sz="half" idx="2"/>
          </p:nvPr>
        </p:nvSpPr>
        <p:spPr>
          <a:xfrm>
            <a:off x="839972" y="2562447"/>
            <a:ext cx="3932052" cy="3466213"/>
          </a:xfrm>
        </p:spPr>
        <p:txBody>
          <a:bodyPr>
            <a:normAutofit fontScale="92500" lnSpcReduction="20000"/>
          </a:bodyPr>
          <a:lstStyle/>
          <a:p>
            <a:pPr marL="742950" lvl="1" indent="-285750">
              <a:buFont typeface="Arial" panose="020B0604020202020204" pitchFamily="34" charset="0"/>
              <a:buChar char="•"/>
            </a:pPr>
            <a:r>
              <a:rPr lang="en-US" sz="1800" dirty="0"/>
              <a:t>Probiotics:  Replacement/Restorative  Microbiology or Therapeutic Bacteria</a:t>
            </a:r>
          </a:p>
          <a:p>
            <a:pPr marL="742950" lvl="1" indent="-285750">
              <a:buFont typeface="Arial" panose="020B0604020202020204" pitchFamily="34" charset="0"/>
              <a:buChar char="•"/>
            </a:pPr>
            <a:r>
              <a:rPr lang="en-US" sz="1800" dirty="0"/>
              <a:t>“Organ Transplants”</a:t>
            </a:r>
          </a:p>
          <a:p>
            <a:pPr marL="742950" lvl="1" indent="-285750">
              <a:buFont typeface="Arial" panose="020B0604020202020204" pitchFamily="34" charset="0"/>
              <a:buChar char="•"/>
            </a:pPr>
            <a:r>
              <a:rPr lang="en-US" sz="1800" dirty="0"/>
              <a:t>Computer Assisted Decision Support:  Bac-2-health and Part-4-Life</a:t>
            </a:r>
          </a:p>
          <a:p>
            <a:pPr marL="742950" lvl="1" indent="-285750">
              <a:buFont typeface="Arial" panose="020B0604020202020204" pitchFamily="34" charset="0"/>
              <a:buChar char="•"/>
            </a:pPr>
            <a:r>
              <a:rPr lang="en-US" sz="1800" dirty="0" err="1"/>
              <a:t>Phylo</a:t>
            </a:r>
            <a:r>
              <a:rPr lang="en-US" sz="1800" dirty="0"/>
              <a:t>-Type: A,B,C,D</a:t>
            </a:r>
          </a:p>
          <a:p>
            <a:pPr lvl="1"/>
            <a:endParaRPr lang="en-US" sz="1800" dirty="0"/>
          </a:p>
          <a:p>
            <a:pPr marL="742950" lvl="1" indent="-285750">
              <a:buFont typeface="Arial" panose="020B0604020202020204" pitchFamily="34" charset="0"/>
              <a:buChar char="•"/>
            </a:pPr>
            <a:r>
              <a:rPr lang="en-US" sz="1800" dirty="0"/>
              <a:t>“Precision” or “Personalized Medicine”: Beneficial Microbes Future</a:t>
            </a:r>
          </a:p>
          <a:p>
            <a:pPr marL="742950" lvl="1" indent="-285750">
              <a:buFont typeface="Arial" panose="020B0604020202020204" pitchFamily="34" charset="0"/>
              <a:buChar char="•"/>
            </a:pPr>
            <a:r>
              <a:rPr lang="en-US" sz="1800" dirty="0"/>
              <a:t>Integration with Artificial Intelligence Platforms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98807" y="1029709"/>
            <a:ext cx="5023016" cy="4129007"/>
          </a:xfrm>
          <a:prstGeom prst="rect">
            <a:avLst/>
          </a:prstGeom>
          <a:ln>
            <a:noFill/>
          </a:ln>
          <a:effectLst>
            <a:outerShdw blurRad="292100" dist="139700" dir="2700000" algn="tl" rotWithShape="0">
              <a:srgbClr val="333333">
                <a:alpha val="65000"/>
              </a:srgbClr>
            </a:outerShdw>
          </a:effectLst>
        </p:spPr>
      </p:pic>
      <p:pic>
        <p:nvPicPr>
          <p:cNvPr id="7" name="Picture 3" descr="C:\Users\vllewis\Desktop\John 02-19-2014\RubicsCube.png">
            <a:extLst>
              <a:ext uri="{FF2B5EF4-FFF2-40B4-BE49-F238E27FC236}">
                <a16:creationId xmlns:a16="http://schemas.microsoft.com/office/drawing/2014/main" id="{8A27B9D7-B998-4DC0-B2B7-A991838C4F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089" y="2927115"/>
            <a:ext cx="5381846" cy="3459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6E1B06-C4B4-47DA-A285-11CA22DF55AC}"/>
              </a:ext>
            </a:extLst>
          </p:cNvPr>
          <p:cNvSpPr txBox="1"/>
          <p:nvPr/>
        </p:nvSpPr>
        <p:spPr>
          <a:xfrm>
            <a:off x="5116188" y="4801758"/>
            <a:ext cx="2783647" cy="369332"/>
          </a:xfrm>
          <a:prstGeom prst="rect">
            <a:avLst/>
          </a:prstGeom>
          <a:noFill/>
        </p:spPr>
        <p:txBody>
          <a:bodyPr wrap="none" rtlCol="0">
            <a:spAutoFit/>
          </a:bodyPr>
          <a:lstStyle/>
          <a:p>
            <a:r>
              <a:rPr lang="en-US" dirty="0"/>
              <a:t>SYNBIOSIS:  PRE/PROBIOTIC</a:t>
            </a:r>
          </a:p>
        </p:txBody>
      </p:sp>
      <p:sp>
        <p:nvSpPr>
          <p:cNvPr id="3" name="TextBox 2">
            <a:extLst>
              <a:ext uri="{FF2B5EF4-FFF2-40B4-BE49-F238E27FC236}">
                <a16:creationId xmlns:a16="http://schemas.microsoft.com/office/drawing/2014/main" id="{38BBDFAB-ABB5-4CD3-BB34-5C3326CEA8E7}"/>
              </a:ext>
            </a:extLst>
          </p:cNvPr>
          <p:cNvSpPr txBox="1"/>
          <p:nvPr/>
        </p:nvSpPr>
        <p:spPr>
          <a:xfrm>
            <a:off x="8931349" y="5932967"/>
            <a:ext cx="2152256" cy="369332"/>
          </a:xfrm>
          <a:prstGeom prst="rect">
            <a:avLst/>
          </a:prstGeom>
          <a:noFill/>
        </p:spPr>
        <p:txBody>
          <a:bodyPr wrap="none" rtlCol="0">
            <a:spAutoFit/>
          </a:bodyPr>
          <a:lstStyle/>
          <a:p>
            <a:r>
              <a:rPr lang="en-US" dirty="0"/>
              <a:t>MAD RIVER SKI AREA</a:t>
            </a:r>
          </a:p>
        </p:txBody>
      </p:sp>
    </p:spTree>
    <p:extLst>
      <p:ext uri="{BB962C8B-B14F-4D97-AF65-F5344CB8AC3E}">
        <p14:creationId xmlns:p14="http://schemas.microsoft.com/office/powerpoint/2010/main" val="3472059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322198">
            <a:off x="587148" y="353940"/>
            <a:ext cx="4473039" cy="3354779"/>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68706">
            <a:off x="7993071" y="370306"/>
            <a:ext cx="3784421" cy="2838316"/>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74341">
            <a:off x="4026521" y="455804"/>
            <a:ext cx="4781797" cy="3586348"/>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9692579">
            <a:off x="897278" y="2581304"/>
            <a:ext cx="3999241" cy="2999431"/>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937046">
            <a:off x="7108421" y="2581528"/>
            <a:ext cx="4556057" cy="3417043"/>
          </a:xfrm>
          <a:prstGeom prst="rect">
            <a:avLst/>
          </a:prstGeom>
        </p:spPr>
      </p:pic>
      <p:pic>
        <p:nvPicPr>
          <p:cNvPr id="9" name="Picture 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68116" y="3223917"/>
            <a:ext cx="4159145" cy="3119359"/>
          </a:xfrm>
          <a:prstGeom prst="rect">
            <a:avLst/>
          </a:prstGeom>
        </p:spPr>
      </p:pic>
    </p:spTree>
    <p:extLst>
      <p:ext uri="{BB962C8B-B14F-4D97-AF65-F5344CB8AC3E}">
        <p14:creationId xmlns:p14="http://schemas.microsoft.com/office/powerpoint/2010/main" val="181351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www.who.int/about/regions/en/WHO_Regions.gif"/>
          <p:cNvPicPr>
            <a:picLocks noChangeAspect="1" noChangeArrowheads="1"/>
          </p:cNvPicPr>
          <p:nvPr/>
        </p:nvPicPr>
        <p:blipFill>
          <a:blip r:embed="rId2" cstate="print"/>
          <a:srcRect/>
          <a:stretch>
            <a:fillRect/>
          </a:stretch>
        </p:blipFill>
        <p:spPr bwMode="auto">
          <a:xfrm>
            <a:off x="1524000" y="914400"/>
            <a:ext cx="9144000" cy="5715000"/>
          </a:xfrm>
          <a:prstGeom prst="rect">
            <a:avLst/>
          </a:prstGeom>
          <a:noFill/>
          <a:ln w="9525">
            <a:solidFill>
              <a:schemeClr val="tx1"/>
            </a:solidFill>
            <a:miter lim="800000"/>
            <a:headEnd/>
            <a:tailEnd/>
          </a:ln>
        </p:spPr>
      </p:pic>
      <p:sp>
        <p:nvSpPr>
          <p:cNvPr id="113667" name="Title 1"/>
          <p:cNvSpPr>
            <a:spLocks noGrp="1"/>
          </p:cNvSpPr>
          <p:nvPr>
            <p:ph type="ctrTitle"/>
          </p:nvPr>
        </p:nvSpPr>
        <p:spPr>
          <a:xfrm>
            <a:off x="1524000" y="76200"/>
            <a:ext cx="9144000" cy="838200"/>
          </a:xfrm>
        </p:spPr>
        <p:txBody>
          <a:bodyPr>
            <a:normAutofit fontScale="90000"/>
          </a:bodyPr>
          <a:lstStyle/>
          <a:p>
            <a:r>
              <a:rPr lang="en-US" sz="3200">
                <a:solidFill>
                  <a:srgbClr val="000099"/>
                </a:solidFill>
                <a:cs typeface="Arial" pitchFamily="34" charset="0"/>
              </a:rPr>
              <a:t>Tracking &amp; Linking Disease by 6 Global Regions: The WHO Gradient - Probiotics</a:t>
            </a:r>
          </a:p>
        </p:txBody>
      </p:sp>
      <p:sp>
        <p:nvSpPr>
          <p:cNvPr id="113668" name="Rectangle 4"/>
          <p:cNvSpPr>
            <a:spLocks noChangeArrowheads="1"/>
          </p:cNvSpPr>
          <p:nvPr/>
        </p:nvSpPr>
        <p:spPr bwMode="auto">
          <a:xfrm>
            <a:off x="6781800" y="6626226"/>
            <a:ext cx="3886200" cy="307975"/>
          </a:xfrm>
          <a:prstGeom prst="rect">
            <a:avLst/>
          </a:prstGeom>
          <a:noFill/>
          <a:ln w="9525">
            <a:noFill/>
            <a:miter lim="800000"/>
            <a:headEnd/>
            <a:tailEnd/>
          </a:ln>
        </p:spPr>
        <p:txBody>
          <a:bodyPr>
            <a:spAutoFit/>
          </a:bodyPr>
          <a:lstStyle/>
          <a:p>
            <a:r>
              <a:rPr lang="en-US" sz="1400"/>
              <a:t>http://www.who.int/about/regions/en/index.html</a:t>
            </a:r>
          </a:p>
        </p:txBody>
      </p:sp>
      <p:sp>
        <p:nvSpPr>
          <p:cNvPr id="113669" name="TextBox 5"/>
          <p:cNvSpPr txBox="1">
            <a:spLocks noChangeArrowheads="1"/>
          </p:cNvSpPr>
          <p:nvPr/>
        </p:nvSpPr>
        <p:spPr bwMode="auto">
          <a:xfrm>
            <a:off x="2209800" y="6019800"/>
            <a:ext cx="1828800" cy="292100"/>
          </a:xfrm>
          <a:prstGeom prst="rect">
            <a:avLst/>
          </a:prstGeom>
          <a:solidFill>
            <a:schemeClr val="bg1"/>
          </a:solidFill>
          <a:ln w="9525">
            <a:noFill/>
            <a:miter lim="800000"/>
            <a:headEnd/>
            <a:tailEnd/>
          </a:ln>
        </p:spPr>
        <p:txBody>
          <a:bodyPr>
            <a:spAutoFit/>
          </a:bodyPr>
          <a:lstStyle/>
          <a:p>
            <a:r>
              <a:rPr lang="en-US" sz="1300"/>
              <a:t>3. African Region</a:t>
            </a:r>
          </a:p>
        </p:txBody>
      </p:sp>
      <p:sp>
        <p:nvSpPr>
          <p:cNvPr id="113670" name="TextBox 6"/>
          <p:cNvSpPr txBox="1">
            <a:spLocks noChangeArrowheads="1"/>
          </p:cNvSpPr>
          <p:nvPr/>
        </p:nvSpPr>
        <p:spPr bwMode="auto">
          <a:xfrm>
            <a:off x="2209800" y="6324600"/>
            <a:ext cx="2133600" cy="292100"/>
          </a:xfrm>
          <a:prstGeom prst="rect">
            <a:avLst/>
          </a:prstGeom>
          <a:solidFill>
            <a:schemeClr val="bg1"/>
          </a:solidFill>
          <a:ln w="9525">
            <a:noFill/>
            <a:miter lim="800000"/>
            <a:headEnd/>
            <a:tailEnd/>
          </a:ln>
        </p:spPr>
        <p:txBody>
          <a:bodyPr>
            <a:spAutoFit/>
          </a:bodyPr>
          <a:lstStyle/>
          <a:p>
            <a:r>
              <a:rPr lang="en-US" sz="1300"/>
              <a:t>1. Region of the Americas</a:t>
            </a:r>
          </a:p>
        </p:txBody>
      </p:sp>
      <p:sp>
        <p:nvSpPr>
          <p:cNvPr id="113671" name="TextBox 8"/>
          <p:cNvSpPr txBox="1">
            <a:spLocks noChangeArrowheads="1"/>
          </p:cNvSpPr>
          <p:nvPr/>
        </p:nvSpPr>
        <p:spPr bwMode="auto">
          <a:xfrm>
            <a:off x="5029200" y="6019800"/>
            <a:ext cx="2133600" cy="292100"/>
          </a:xfrm>
          <a:prstGeom prst="rect">
            <a:avLst/>
          </a:prstGeom>
          <a:solidFill>
            <a:schemeClr val="bg1"/>
          </a:solidFill>
          <a:ln w="9525">
            <a:noFill/>
            <a:miter lim="800000"/>
            <a:headEnd/>
            <a:tailEnd/>
          </a:ln>
        </p:spPr>
        <p:txBody>
          <a:bodyPr>
            <a:spAutoFit/>
          </a:bodyPr>
          <a:lstStyle/>
          <a:p>
            <a:r>
              <a:rPr lang="en-US" sz="1300"/>
              <a:t>5. South-East Asia Region</a:t>
            </a:r>
          </a:p>
        </p:txBody>
      </p:sp>
      <p:sp>
        <p:nvSpPr>
          <p:cNvPr id="113672" name="TextBox 9"/>
          <p:cNvSpPr txBox="1">
            <a:spLocks noChangeArrowheads="1"/>
          </p:cNvSpPr>
          <p:nvPr/>
        </p:nvSpPr>
        <p:spPr bwMode="auto">
          <a:xfrm>
            <a:off x="5029200" y="6311900"/>
            <a:ext cx="1828800" cy="292100"/>
          </a:xfrm>
          <a:prstGeom prst="rect">
            <a:avLst/>
          </a:prstGeom>
          <a:solidFill>
            <a:schemeClr val="bg1"/>
          </a:solidFill>
          <a:ln w="9525">
            <a:noFill/>
            <a:miter lim="800000"/>
            <a:headEnd/>
            <a:tailEnd/>
          </a:ln>
        </p:spPr>
        <p:txBody>
          <a:bodyPr>
            <a:spAutoFit/>
          </a:bodyPr>
          <a:lstStyle/>
          <a:p>
            <a:r>
              <a:rPr lang="en-US" sz="1300"/>
              <a:t>2. European Region </a:t>
            </a:r>
          </a:p>
        </p:txBody>
      </p:sp>
      <p:sp>
        <p:nvSpPr>
          <p:cNvPr id="113673" name="TextBox 10"/>
          <p:cNvSpPr txBox="1">
            <a:spLocks noChangeArrowheads="1"/>
          </p:cNvSpPr>
          <p:nvPr/>
        </p:nvSpPr>
        <p:spPr bwMode="auto">
          <a:xfrm>
            <a:off x="8001000" y="6019800"/>
            <a:ext cx="2667000" cy="292100"/>
          </a:xfrm>
          <a:prstGeom prst="rect">
            <a:avLst/>
          </a:prstGeom>
          <a:solidFill>
            <a:schemeClr val="bg1"/>
          </a:solidFill>
          <a:ln w="9525">
            <a:noFill/>
            <a:miter lim="800000"/>
            <a:headEnd/>
            <a:tailEnd/>
          </a:ln>
        </p:spPr>
        <p:txBody>
          <a:bodyPr>
            <a:spAutoFit/>
          </a:bodyPr>
          <a:lstStyle/>
          <a:p>
            <a:r>
              <a:rPr lang="en-US" sz="1300"/>
              <a:t>4. Eastern Mediterranean Region</a:t>
            </a:r>
          </a:p>
        </p:txBody>
      </p:sp>
      <p:sp>
        <p:nvSpPr>
          <p:cNvPr id="113674" name="TextBox 11"/>
          <p:cNvSpPr txBox="1">
            <a:spLocks noChangeArrowheads="1"/>
          </p:cNvSpPr>
          <p:nvPr/>
        </p:nvSpPr>
        <p:spPr bwMode="auto">
          <a:xfrm>
            <a:off x="8001000" y="6324600"/>
            <a:ext cx="2133600" cy="292100"/>
          </a:xfrm>
          <a:prstGeom prst="rect">
            <a:avLst/>
          </a:prstGeom>
          <a:solidFill>
            <a:schemeClr val="bg1"/>
          </a:solidFill>
          <a:ln w="9525">
            <a:noFill/>
            <a:miter lim="800000"/>
            <a:headEnd/>
            <a:tailEnd/>
          </a:ln>
        </p:spPr>
        <p:txBody>
          <a:bodyPr>
            <a:spAutoFit/>
          </a:bodyPr>
          <a:lstStyle/>
          <a:p>
            <a:r>
              <a:rPr lang="en-US" sz="1300"/>
              <a:t>6. Western Pacific Region</a:t>
            </a:r>
          </a:p>
        </p:txBody>
      </p:sp>
      <p:sp>
        <p:nvSpPr>
          <p:cNvPr id="14" name="TextBox 13"/>
          <p:cNvSpPr txBox="1"/>
          <p:nvPr/>
        </p:nvSpPr>
        <p:spPr>
          <a:xfrm>
            <a:off x="5181600" y="3886200"/>
            <a:ext cx="381000" cy="369888"/>
          </a:xfrm>
          <a:prstGeom prst="rect">
            <a:avLst/>
          </a:prstGeom>
          <a:noFill/>
          <a:ln w="19050" cap="rnd">
            <a:solidFill>
              <a:schemeClr val="bg2">
                <a:lumMod val="50000"/>
              </a:schemeClr>
            </a:solidFill>
            <a:miter lim="800000"/>
          </a:ln>
        </p:spPr>
        <p:txBody>
          <a:bodyPr>
            <a:spAutoFit/>
          </a:bodyPr>
          <a:lstStyle/>
          <a:p>
            <a:pPr algn="ctr">
              <a:defRPr/>
            </a:pPr>
            <a:r>
              <a:rPr lang="en-US" b="1" dirty="0"/>
              <a:t>3. </a:t>
            </a:r>
          </a:p>
        </p:txBody>
      </p:sp>
      <p:sp>
        <p:nvSpPr>
          <p:cNvPr id="15" name="TextBox 14"/>
          <p:cNvSpPr txBox="1"/>
          <p:nvPr/>
        </p:nvSpPr>
        <p:spPr>
          <a:xfrm>
            <a:off x="3429000" y="2895600"/>
            <a:ext cx="381000" cy="369888"/>
          </a:xfrm>
          <a:prstGeom prst="rect">
            <a:avLst/>
          </a:prstGeom>
          <a:noFill/>
          <a:ln w="19050" cap="rnd">
            <a:solidFill>
              <a:schemeClr val="bg2">
                <a:lumMod val="50000"/>
              </a:schemeClr>
            </a:solidFill>
            <a:miter lim="800000"/>
          </a:ln>
        </p:spPr>
        <p:txBody>
          <a:bodyPr>
            <a:spAutoFit/>
          </a:bodyPr>
          <a:lstStyle/>
          <a:p>
            <a:pPr algn="ctr">
              <a:defRPr/>
            </a:pPr>
            <a:r>
              <a:rPr lang="en-US" b="1" dirty="0"/>
              <a:t>1. </a:t>
            </a:r>
          </a:p>
        </p:txBody>
      </p:sp>
      <p:sp>
        <p:nvSpPr>
          <p:cNvPr id="16" name="TextBox 15"/>
          <p:cNvSpPr txBox="1"/>
          <p:nvPr/>
        </p:nvSpPr>
        <p:spPr>
          <a:xfrm>
            <a:off x="7848600" y="3352800"/>
            <a:ext cx="381000" cy="369888"/>
          </a:xfrm>
          <a:prstGeom prst="rect">
            <a:avLst/>
          </a:prstGeom>
          <a:noFill/>
          <a:ln w="19050" cap="rnd">
            <a:solidFill>
              <a:schemeClr val="bg2">
                <a:lumMod val="50000"/>
              </a:schemeClr>
            </a:solidFill>
            <a:miter lim="800000"/>
          </a:ln>
        </p:spPr>
        <p:txBody>
          <a:bodyPr>
            <a:spAutoFit/>
          </a:bodyPr>
          <a:lstStyle/>
          <a:p>
            <a:pPr algn="ctr">
              <a:defRPr/>
            </a:pPr>
            <a:r>
              <a:rPr lang="en-US" b="1" dirty="0"/>
              <a:t>5. </a:t>
            </a:r>
          </a:p>
        </p:txBody>
      </p:sp>
      <p:sp>
        <p:nvSpPr>
          <p:cNvPr id="17" name="TextBox 16"/>
          <p:cNvSpPr txBox="1"/>
          <p:nvPr/>
        </p:nvSpPr>
        <p:spPr>
          <a:xfrm>
            <a:off x="4419600" y="1676400"/>
            <a:ext cx="381000" cy="369888"/>
          </a:xfrm>
          <a:prstGeom prst="rect">
            <a:avLst/>
          </a:prstGeom>
          <a:noFill/>
          <a:ln w="19050" cap="rnd">
            <a:solidFill>
              <a:schemeClr val="bg2">
                <a:lumMod val="50000"/>
              </a:schemeClr>
            </a:solidFill>
            <a:miter lim="800000"/>
          </a:ln>
        </p:spPr>
        <p:txBody>
          <a:bodyPr>
            <a:spAutoFit/>
          </a:bodyPr>
          <a:lstStyle/>
          <a:p>
            <a:pPr algn="ctr">
              <a:defRPr/>
            </a:pPr>
            <a:r>
              <a:rPr lang="en-US" b="1" dirty="0"/>
              <a:t>2. </a:t>
            </a:r>
          </a:p>
        </p:txBody>
      </p:sp>
      <p:sp>
        <p:nvSpPr>
          <p:cNvPr id="18" name="TextBox 17"/>
          <p:cNvSpPr txBox="1"/>
          <p:nvPr/>
        </p:nvSpPr>
        <p:spPr>
          <a:xfrm>
            <a:off x="7010400" y="3352800"/>
            <a:ext cx="381000" cy="369888"/>
          </a:xfrm>
          <a:prstGeom prst="rect">
            <a:avLst/>
          </a:prstGeom>
          <a:noFill/>
          <a:ln w="19050" cap="rnd">
            <a:solidFill>
              <a:schemeClr val="bg2">
                <a:lumMod val="50000"/>
              </a:schemeClr>
            </a:solidFill>
            <a:miter lim="800000"/>
          </a:ln>
        </p:spPr>
        <p:txBody>
          <a:bodyPr>
            <a:spAutoFit/>
          </a:bodyPr>
          <a:lstStyle/>
          <a:p>
            <a:pPr algn="ctr">
              <a:defRPr/>
            </a:pPr>
            <a:r>
              <a:rPr lang="en-US" b="1" dirty="0"/>
              <a:t>4. </a:t>
            </a:r>
          </a:p>
        </p:txBody>
      </p:sp>
      <p:sp>
        <p:nvSpPr>
          <p:cNvPr id="19" name="TextBox 18"/>
          <p:cNvSpPr txBox="1"/>
          <p:nvPr/>
        </p:nvSpPr>
        <p:spPr>
          <a:xfrm>
            <a:off x="8915400" y="2819400"/>
            <a:ext cx="381000" cy="369888"/>
          </a:xfrm>
          <a:prstGeom prst="rect">
            <a:avLst/>
          </a:prstGeom>
          <a:noFill/>
          <a:ln w="19050" cap="rnd">
            <a:solidFill>
              <a:schemeClr val="bg2">
                <a:lumMod val="50000"/>
              </a:schemeClr>
            </a:solidFill>
            <a:miter lim="800000"/>
          </a:ln>
        </p:spPr>
        <p:txBody>
          <a:bodyPr>
            <a:spAutoFit/>
          </a:bodyPr>
          <a:lstStyle/>
          <a:p>
            <a:pPr algn="ctr">
              <a:defRPr/>
            </a:pPr>
            <a:r>
              <a:rPr lang="en-US" b="1" dirty="0"/>
              <a:t>6. </a:t>
            </a:r>
          </a:p>
        </p:txBody>
      </p:sp>
      <p:sp>
        <p:nvSpPr>
          <p:cNvPr id="20" name="Oval 19"/>
          <p:cNvSpPr/>
          <p:nvPr/>
        </p:nvSpPr>
        <p:spPr>
          <a:xfrm>
            <a:off x="1828800" y="2133600"/>
            <a:ext cx="17526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2">
                  <a:lumMod val="50000"/>
                </a:schemeClr>
              </a:solidFill>
            </a:endParaRPr>
          </a:p>
        </p:txBody>
      </p:sp>
      <p:sp>
        <p:nvSpPr>
          <p:cNvPr id="21" name="Oval 20"/>
          <p:cNvSpPr/>
          <p:nvPr/>
        </p:nvSpPr>
        <p:spPr>
          <a:xfrm>
            <a:off x="4876800" y="1371600"/>
            <a:ext cx="1524000" cy="1447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8229600" y="2133600"/>
            <a:ext cx="1371600" cy="2133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2">
                  <a:lumMod val="50000"/>
                </a:schemeClr>
              </a:solidFill>
            </a:endParaRPr>
          </a:p>
        </p:txBody>
      </p:sp>
      <p:sp>
        <p:nvSpPr>
          <p:cNvPr id="23" name="TextBox 22"/>
          <p:cNvSpPr txBox="1">
            <a:spLocks noChangeArrowheads="1"/>
          </p:cNvSpPr>
          <p:nvPr/>
        </p:nvSpPr>
        <p:spPr bwMode="auto">
          <a:xfrm>
            <a:off x="3886200" y="2184400"/>
            <a:ext cx="1905000" cy="1016000"/>
          </a:xfrm>
          <a:prstGeom prst="rect">
            <a:avLst/>
          </a:prstGeom>
          <a:noFill/>
          <a:ln w="9525">
            <a:noFill/>
            <a:miter lim="800000"/>
            <a:headEnd/>
            <a:tailEnd/>
          </a:ln>
        </p:spPr>
        <p:txBody>
          <a:bodyPr>
            <a:spAutoFit/>
          </a:bodyPr>
          <a:lstStyle/>
          <a:p>
            <a:r>
              <a:rPr lang="en-US" sz="1200"/>
              <a:t>Europe </a:t>
            </a:r>
          </a:p>
          <a:p>
            <a:r>
              <a:rPr lang="en-US" sz="1200"/>
              <a:t>Fastest 45%</a:t>
            </a:r>
          </a:p>
          <a:p>
            <a:r>
              <a:rPr lang="en-US" sz="1200"/>
              <a:t>Germany + UK</a:t>
            </a:r>
          </a:p>
          <a:p>
            <a:r>
              <a:rPr lang="en-US" sz="1200"/>
              <a:t>Children GI</a:t>
            </a:r>
          </a:p>
          <a:p>
            <a:r>
              <a:rPr lang="en-US" sz="1200"/>
              <a:t>Dental</a:t>
            </a:r>
          </a:p>
        </p:txBody>
      </p:sp>
      <p:sp>
        <p:nvSpPr>
          <p:cNvPr id="24" name="TextBox 23"/>
          <p:cNvSpPr txBox="1">
            <a:spLocks noChangeArrowheads="1"/>
          </p:cNvSpPr>
          <p:nvPr/>
        </p:nvSpPr>
        <p:spPr bwMode="auto">
          <a:xfrm>
            <a:off x="1600200" y="3468688"/>
            <a:ext cx="1371600" cy="646112"/>
          </a:xfrm>
          <a:prstGeom prst="rect">
            <a:avLst/>
          </a:prstGeom>
          <a:noFill/>
          <a:ln w="9525">
            <a:noFill/>
            <a:miter lim="800000"/>
            <a:headEnd/>
            <a:tailEnd/>
          </a:ln>
        </p:spPr>
        <p:txBody>
          <a:bodyPr>
            <a:spAutoFit/>
          </a:bodyPr>
          <a:lstStyle/>
          <a:p>
            <a:r>
              <a:rPr lang="en-US" sz="1200"/>
              <a:t>US is $11.3 bill to          $15 bill in 2013</a:t>
            </a:r>
          </a:p>
          <a:p>
            <a:r>
              <a:rPr lang="en-US" sz="1200"/>
              <a:t>Dental Caries</a:t>
            </a:r>
          </a:p>
        </p:txBody>
      </p:sp>
      <p:sp>
        <p:nvSpPr>
          <p:cNvPr id="25" name="TextBox 24"/>
          <p:cNvSpPr txBox="1">
            <a:spLocks noChangeArrowheads="1"/>
          </p:cNvSpPr>
          <p:nvPr/>
        </p:nvSpPr>
        <p:spPr bwMode="auto">
          <a:xfrm>
            <a:off x="9601200" y="2641600"/>
            <a:ext cx="1219200" cy="1016000"/>
          </a:xfrm>
          <a:prstGeom prst="rect">
            <a:avLst/>
          </a:prstGeom>
          <a:noFill/>
          <a:ln w="9525">
            <a:noFill/>
            <a:miter lim="800000"/>
            <a:headEnd/>
            <a:tailEnd/>
          </a:ln>
        </p:spPr>
        <p:txBody>
          <a:bodyPr>
            <a:spAutoFit/>
          </a:bodyPr>
          <a:lstStyle/>
          <a:p>
            <a:r>
              <a:rPr lang="en-US" sz="1200"/>
              <a:t>Japan/       Asia-Pacific 2nd Fastest</a:t>
            </a:r>
          </a:p>
          <a:p>
            <a:r>
              <a:rPr lang="en-US" sz="1200"/>
              <a:t>GI</a:t>
            </a:r>
          </a:p>
          <a:p>
            <a:r>
              <a:rPr lang="en-US" sz="1200"/>
              <a:t> Immunity</a:t>
            </a:r>
          </a:p>
        </p:txBody>
      </p:sp>
      <p:sp>
        <p:nvSpPr>
          <p:cNvPr id="26" name="TextBox 25"/>
          <p:cNvSpPr txBox="1">
            <a:spLocks noChangeArrowheads="1"/>
          </p:cNvSpPr>
          <p:nvPr/>
        </p:nvSpPr>
        <p:spPr bwMode="auto">
          <a:xfrm>
            <a:off x="6400800" y="4876800"/>
            <a:ext cx="1905000" cy="1016000"/>
          </a:xfrm>
          <a:prstGeom prst="rect">
            <a:avLst/>
          </a:prstGeom>
          <a:noFill/>
          <a:ln w="9525">
            <a:noFill/>
            <a:miter lim="800000"/>
            <a:headEnd/>
            <a:tailEnd/>
          </a:ln>
        </p:spPr>
        <p:txBody>
          <a:bodyPr>
            <a:spAutoFit/>
          </a:bodyPr>
          <a:lstStyle/>
          <a:p>
            <a:r>
              <a:rPr lang="en-US" sz="1200"/>
              <a:t>30% of Population uses Probiotics</a:t>
            </a:r>
          </a:p>
          <a:p>
            <a:r>
              <a:rPr lang="en-US" sz="1200"/>
              <a:t>$85.7 bill (Global)</a:t>
            </a:r>
          </a:p>
          <a:p>
            <a:r>
              <a:rPr lang="en-US" sz="1200"/>
              <a:t>Growing $at least 15%/yr</a:t>
            </a:r>
          </a:p>
          <a:p>
            <a:r>
              <a:rPr lang="en-US" sz="1200"/>
              <a:t>(Doubling since 1993)</a:t>
            </a:r>
          </a:p>
        </p:txBody>
      </p:sp>
    </p:spTree>
    <p:extLst>
      <p:ext uri="{BB962C8B-B14F-4D97-AF65-F5344CB8AC3E}">
        <p14:creationId xmlns:p14="http://schemas.microsoft.com/office/powerpoint/2010/main" val="1722658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 calcmode="lin" valueType="num">
                                      <p:cBhvr>
                                        <p:cTn id="15" dur="500" fill="hold"/>
                                        <p:tgtEl>
                                          <p:spTgt spid="24"/>
                                        </p:tgtEl>
                                        <p:attrNameLst>
                                          <p:attrName>style.rotation</p:attrName>
                                        </p:attrNameLst>
                                      </p:cBhvr>
                                      <p:tavLst>
                                        <p:tav tm="0">
                                          <p:val>
                                            <p:fltVal val="360"/>
                                          </p:val>
                                        </p:tav>
                                        <p:tav tm="100000">
                                          <p:val>
                                            <p:fltVal val="0"/>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 calcmode="lin" valueType="num">
                                      <p:cBhvr>
                                        <p:cTn id="29" dur="500" fill="hold"/>
                                        <p:tgtEl>
                                          <p:spTgt spid="21"/>
                                        </p:tgtEl>
                                        <p:attrNameLst>
                                          <p:attrName>style.rotation</p:attrName>
                                        </p:attrNameLst>
                                      </p:cBhvr>
                                      <p:tavLst>
                                        <p:tav tm="0">
                                          <p:val>
                                            <p:fltVal val="360"/>
                                          </p:val>
                                        </p:tav>
                                        <p:tav tm="100000">
                                          <p:val>
                                            <p:fltVal val="0"/>
                                          </p:val>
                                        </p:tav>
                                      </p:tavLst>
                                    </p:anim>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 calcmode="lin" valueType="num">
                                      <p:cBhvr>
                                        <p:cTn id="37" dur="500" fill="hold"/>
                                        <p:tgtEl>
                                          <p:spTgt spid="25"/>
                                        </p:tgtEl>
                                        <p:attrNameLst>
                                          <p:attrName>style.rotation</p:attrName>
                                        </p:attrNameLst>
                                      </p:cBhvr>
                                      <p:tavLst>
                                        <p:tav tm="0">
                                          <p:val>
                                            <p:fltVal val="360"/>
                                          </p:val>
                                        </p:tav>
                                        <p:tav tm="100000">
                                          <p:val>
                                            <p:fltVal val="0"/>
                                          </p:val>
                                        </p:tav>
                                      </p:tavLst>
                                    </p:anim>
                                    <p:animEffect transition="in" filter="fade">
                                      <p:cBhvr>
                                        <p:cTn id="38" dur="500"/>
                                        <p:tgtEl>
                                          <p:spTgt spid="25"/>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style.rotation</p:attrName>
                                        </p:attrNameLst>
                                      </p:cBhvr>
                                      <p:tavLst>
                                        <p:tav tm="0">
                                          <p:val>
                                            <p:fltVal val="360"/>
                                          </p:val>
                                        </p:tav>
                                        <p:tav tm="100000">
                                          <p:val>
                                            <p:fltVal val="0"/>
                                          </p:val>
                                        </p:tav>
                                      </p:tavLst>
                                    </p:anim>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weknowit.net/images_edu/dwa5%20organ%20systems2.gif"/>
          <p:cNvPicPr>
            <a:picLocks noChangeAspect="1" noChangeArrowheads="1"/>
          </p:cNvPicPr>
          <p:nvPr/>
        </p:nvPicPr>
        <p:blipFill>
          <a:blip r:embed="rId2" cstate="print"/>
          <a:srcRect/>
          <a:stretch>
            <a:fillRect/>
          </a:stretch>
        </p:blipFill>
        <p:spPr bwMode="auto">
          <a:xfrm>
            <a:off x="1533527" y="1219200"/>
            <a:ext cx="8524874" cy="5120258"/>
          </a:xfrm>
          <a:prstGeom prst="rect">
            <a:avLst/>
          </a:prstGeom>
          <a:noFill/>
          <a:ln w="9525">
            <a:noFill/>
            <a:miter lim="800000"/>
            <a:headEnd/>
            <a:tailEnd/>
          </a:ln>
        </p:spPr>
      </p:pic>
      <p:sp>
        <p:nvSpPr>
          <p:cNvPr id="3" name="TextBox 2"/>
          <p:cNvSpPr txBox="1"/>
          <p:nvPr/>
        </p:nvSpPr>
        <p:spPr>
          <a:xfrm>
            <a:off x="2743200" y="-57150"/>
            <a:ext cx="6705600" cy="1200150"/>
          </a:xfrm>
          <a:prstGeom prst="rect">
            <a:avLst/>
          </a:prstGeom>
          <a:noFill/>
        </p:spPr>
        <p:txBody>
          <a:bodyPr>
            <a:spAutoFit/>
          </a:bodyPr>
          <a:lstStyle/>
          <a:p>
            <a:pPr algn="ctr">
              <a:defRPr/>
            </a:pPr>
            <a:r>
              <a:rPr lang="en-US" sz="3600" b="1" dirty="0">
                <a:solidFill>
                  <a:srgbClr val="000099"/>
                </a:solidFill>
                <a:effectLst>
                  <a:outerShdw blurRad="38100" dist="38100" dir="2700000" algn="tl">
                    <a:srgbClr val="000000">
                      <a:alpha val="43137"/>
                    </a:srgbClr>
                  </a:outerShdw>
                </a:effectLst>
                <a:cs typeface="Arial" pitchFamily="34" charset="0"/>
              </a:rPr>
              <a:t>Organ Systems:</a:t>
            </a:r>
          </a:p>
          <a:p>
            <a:pPr algn="ctr">
              <a:defRPr/>
            </a:pPr>
            <a:r>
              <a:rPr lang="en-US" sz="3600" b="1" dirty="0">
                <a:solidFill>
                  <a:srgbClr val="000099"/>
                </a:solidFill>
                <a:effectLst>
                  <a:outerShdw blurRad="38100" dist="38100" dir="2700000" algn="tl">
                    <a:srgbClr val="000000">
                      <a:alpha val="43137"/>
                    </a:srgbClr>
                  </a:outerShdw>
                </a:effectLst>
                <a:cs typeface="Arial" pitchFamily="34" charset="0"/>
              </a:rPr>
              <a:t>6 + 1 (normal flora)</a:t>
            </a:r>
          </a:p>
        </p:txBody>
      </p:sp>
      <p:sp>
        <p:nvSpPr>
          <p:cNvPr id="4" name="TextBox 3"/>
          <p:cNvSpPr txBox="1"/>
          <p:nvPr/>
        </p:nvSpPr>
        <p:spPr>
          <a:xfrm>
            <a:off x="2057400" y="3124201"/>
            <a:ext cx="8001000" cy="646113"/>
          </a:xfrm>
          <a:prstGeom prst="rect">
            <a:avLst/>
          </a:prstGeom>
          <a:solidFill>
            <a:srgbClr val="FFCC00"/>
          </a:solidFill>
          <a:ln w="22225">
            <a:solidFill>
              <a:schemeClr val="tx1"/>
            </a:solidFill>
          </a:ln>
        </p:spPr>
        <p:txBody>
          <a:bodyPr>
            <a:spAutoFit/>
          </a:bodyPr>
          <a:lstStyle/>
          <a:p>
            <a:pPr algn="ctr">
              <a:defRPr/>
            </a:pPr>
            <a:r>
              <a:rPr lang="en-US" sz="3600" b="1" dirty="0">
                <a:solidFill>
                  <a:srgbClr val="000099"/>
                </a:solidFill>
                <a:effectLst>
                  <a:outerShdw blurRad="38100" dist="38100" dir="2700000" algn="tl">
                    <a:srgbClr val="000000">
                      <a:alpha val="43137"/>
                    </a:srgbClr>
                  </a:outerShdw>
                </a:effectLst>
                <a:latin typeface="+mj-lt"/>
              </a:rPr>
              <a:t>Microbiota/</a:t>
            </a:r>
            <a:r>
              <a:rPr lang="en-US" sz="3600" b="1" dirty="0" err="1">
                <a:solidFill>
                  <a:srgbClr val="000099"/>
                </a:solidFill>
                <a:effectLst>
                  <a:outerShdw blurRad="38100" dist="38100" dir="2700000" algn="tl">
                    <a:srgbClr val="000000">
                      <a:alpha val="43137"/>
                    </a:srgbClr>
                  </a:outerShdw>
                </a:effectLst>
                <a:latin typeface="+mj-lt"/>
              </a:rPr>
              <a:t>Mycobiota</a:t>
            </a:r>
            <a:r>
              <a:rPr lang="en-US" sz="3600" b="1" dirty="0">
                <a:solidFill>
                  <a:srgbClr val="000099"/>
                </a:solidFill>
                <a:effectLst>
                  <a:outerShdw blurRad="38100" dist="38100" dir="2700000" algn="tl">
                    <a:srgbClr val="000000">
                      <a:alpha val="43137"/>
                    </a:srgbClr>
                  </a:outerShdw>
                </a:effectLst>
                <a:latin typeface="+mj-lt"/>
              </a:rPr>
              <a:t> = An Organ System</a:t>
            </a:r>
          </a:p>
        </p:txBody>
      </p:sp>
      <p:sp>
        <p:nvSpPr>
          <p:cNvPr id="5" name="TextBox 4"/>
          <p:cNvSpPr txBox="1"/>
          <p:nvPr/>
        </p:nvSpPr>
        <p:spPr>
          <a:xfrm>
            <a:off x="3147236" y="5964865"/>
            <a:ext cx="7520763" cy="461665"/>
          </a:xfrm>
          <a:prstGeom prst="rect">
            <a:avLst/>
          </a:prstGeom>
          <a:noFill/>
        </p:spPr>
        <p:txBody>
          <a:bodyPr wrap="square">
            <a:spAutoFit/>
          </a:bodyPr>
          <a:lstStyle/>
          <a:p>
            <a:pPr algn="ctr">
              <a:defRPr/>
            </a:pPr>
            <a:r>
              <a:rPr lang="en-US" sz="2400" b="1" dirty="0">
                <a:solidFill>
                  <a:srgbClr val="C00000"/>
                </a:solidFill>
                <a:effectLst>
                  <a:outerShdw blurRad="38100" dist="38100" dir="2700000" algn="tl">
                    <a:srgbClr val="000000">
                      <a:alpha val="43137"/>
                    </a:srgbClr>
                  </a:outerShdw>
                </a:effectLst>
                <a:cs typeface="Arial" pitchFamily="34" charset="0"/>
              </a:rPr>
              <a:t>Stewardship of Normal Flora</a:t>
            </a:r>
          </a:p>
        </p:txBody>
      </p:sp>
    </p:spTree>
    <p:extLst>
      <p:ext uri="{BB962C8B-B14F-4D97-AF65-F5344CB8AC3E}">
        <p14:creationId xmlns:p14="http://schemas.microsoft.com/office/powerpoint/2010/main" val="13445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36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a:xfrm>
            <a:off x="838199" y="1828800"/>
            <a:ext cx="10379035" cy="4497388"/>
          </a:xfrm>
        </p:spPr>
        <p:txBody>
          <a:bodyPr/>
          <a:lstStyle/>
          <a:p>
            <a:pPr marL="0" indent="0">
              <a:buNone/>
            </a:pPr>
            <a:r>
              <a:rPr lang="en-US" dirty="0"/>
              <a:t>MINI… Periodontal diseases</a:t>
            </a:r>
          </a:p>
          <a:p>
            <a:r>
              <a:rPr lang="en-US" dirty="0"/>
              <a:t>Reduction of </a:t>
            </a:r>
            <a:r>
              <a:rPr lang="en-US" i="1" dirty="0"/>
              <a:t>Strep </a:t>
            </a:r>
            <a:r>
              <a:rPr lang="en-US" i="1" dirty="0" err="1"/>
              <a:t>mutans</a:t>
            </a:r>
            <a:r>
              <a:rPr lang="en-US" i="1" dirty="0"/>
              <a:t> using </a:t>
            </a:r>
          </a:p>
          <a:p>
            <a:r>
              <a:rPr lang="en-US" i="1" dirty="0"/>
              <a:t>Lactobacillus </a:t>
            </a:r>
            <a:r>
              <a:rPr lang="en-US" i="1" dirty="0" err="1"/>
              <a:t>reuteri</a:t>
            </a:r>
            <a:r>
              <a:rPr lang="en-US" i="1" dirty="0"/>
              <a:t> </a:t>
            </a:r>
            <a:r>
              <a:rPr lang="en-US" i="1" dirty="0" err="1"/>
              <a:t>Prodentis</a:t>
            </a:r>
            <a:r>
              <a:rPr lang="en-US" i="1" dirty="0"/>
              <a:t> strain</a:t>
            </a:r>
          </a:p>
          <a:p>
            <a:endParaRPr lang="en-US" i="1" dirty="0"/>
          </a:p>
          <a:p>
            <a:pPr marL="0" indent="0">
              <a:buNone/>
            </a:pPr>
            <a:r>
              <a:rPr lang="en-US" dirty="0"/>
              <a:t>MAXI…</a:t>
            </a:r>
            <a:r>
              <a:rPr lang="en-US" i="1" dirty="0"/>
              <a:t>C. difficile</a:t>
            </a:r>
            <a:r>
              <a:rPr lang="en-US" dirty="0"/>
              <a:t>.  Enteral replacement</a:t>
            </a:r>
          </a:p>
          <a:p>
            <a:r>
              <a:rPr lang="en-US" dirty="0"/>
              <a:t>Family or synthetic. </a:t>
            </a:r>
          </a:p>
          <a:p>
            <a:r>
              <a:rPr lang="en-US" dirty="0"/>
              <a:t>Missing: </a:t>
            </a:r>
            <a:r>
              <a:rPr lang="en-US" i="1" dirty="0" err="1"/>
              <a:t>Bacteroieds</a:t>
            </a:r>
            <a:r>
              <a:rPr lang="en-US" i="1" dirty="0"/>
              <a:t>, </a:t>
            </a:r>
            <a:r>
              <a:rPr lang="en-US" i="1" dirty="0" err="1"/>
              <a:t>Lachnospiraceae</a:t>
            </a:r>
            <a:r>
              <a:rPr lang="en-US" i="1" dirty="0"/>
              <a:t>, </a:t>
            </a:r>
          </a:p>
          <a:p>
            <a:r>
              <a:rPr lang="en-US" i="1" dirty="0" err="1"/>
              <a:t>Ruminococcaceae</a:t>
            </a:r>
            <a:r>
              <a:rPr lang="en-US" i="1" dirty="0"/>
              <a:t> ……</a:t>
            </a:r>
          </a:p>
          <a:p>
            <a:r>
              <a:rPr lang="en-US" i="1" dirty="0"/>
              <a:t>Produce Butyrate, which inhibits C. diff.</a:t>
            </a:r>
          </a:p>
          <a:p>
            <a:endParaRPr lang="en-US" i="1" dirty="0"/>
          </a:p>
          <a:p>
            <a:endParaRPr lang="en-US" dirty="0"/>
          </a:p>
          <a:p>
            <a:endParaRPr lang="en-US" dirty="0"/>
          </a:p>
          <a:p>
            <a:pPr marL="0" indent="0">
              <a:buNone/>
            </a:pPr>
            <a:endParaRPr lang="en-US" dirty="0"/>
          </a:p>
        </p:txBody>
      </p:sp>
      <p:pic>
        <p:nvPicPr>
          <p:cNvPr id="4" name="Picture 3" descr="Untitled_5"/>
          <p:cNvPicPr>
            <a:picLocks noChangeAspect="1" noChangeArrowheads="1"/>
          </p:cNvPicPr>
          <p:nvPr/>
        </p:nvPicPr>
        <p:blipFill>
          <a:blip r:embed="rId2" cstate="print"/>
          <a:srcRect t="1237"/>
          <a:stretch>
            <a:fillRect/>
          </a:stretch>
        </p:blipFill>
        <p:spPr>
          <a:xfrm flipV="1">
            <a:off x="7017488" y="3646217"/>
            <a:ext cx="2607943" cy="2350546"/>
          </a:xfrm>
          <a:prstGeom prst="rect">
            <a:avLst/>
          </a:prstGeom>
          <a:noFill/>
        </p:spPr>
      </p:pic>
      <p:pic>
        <p:nvPicPr>
          <p:cNvPr id="5" name="Picture 22" descr="Teeth 2"/>
          <p:cNvPicPr>
            <a:picLocks noChangeAspect="1" noChangeArrowheads="1"/>
          </p:cNvPicPr>
          <p:nvPr/>
        </p:nvPicPr>
        <p:blipFill>
          <a:blip r:embed="rId3" cstate="print"/>
          <a:srcRect/>
          <a:stretch>
            <a:fillRect/>
          </a:stretch>
        </p:blipFill>
        <p:spPr bwMode="auto">
          <a:xfrm>
            <a:off x="7017489" y="894600"/>
            <a:ext cx="2682698" cy="2543145"/>
          </a:xfrm>
          <a:prstGeom prst="rect">
            <a:avLst/>
          </a:prstGeom>
          <a:noFill/>
          <a:ln w="9525">
            <a:noFill/>
            <a:miter lim="800000"/>
            <a:headEnd/>
            <a:tailEnd/>
          </a:ln>
        </p:spPr>
      </p:pic>
      <p:sp>
        <p:nvSpPr>
          <p:cNvPr id="7" name="Rectangle 6">
            <a:extLst>
              <a:ext uri="{FF2B5EF4-FFF2-40B4-BE49-F238E27FC236}">
                <a16:creationId xmlns:a16="http://schemas.microsoft.com/office/drawing/2014/main" id="{CAB3BB84-CDF6-409F-8172-704E0B3BFBAF}"/>
              </a:ext>
            </a:extLst>
          </p:cNvPr>
          <p:cNvSpPr/>
          <p:nvPr/>
        </p:nvSpPr>
        <p:spPr>
          <a:xfrm>
            <a:off x="1275907" y="358220"/>
            <a:ext cx="6586048" cy="954107"/>
          </a:xfrm>
          <a:prstGeom prst="rect">
            <a:avLst/>
          </a:prstGeom>
        </p:spPr>
        <p:txBody>
          <a:bodyPr wrap="square">
            <a:spAutoFit/>
          </a:bodyPr>
          <a:lstStyle/>
          <a:p>
            <a:r>
              <a:rPr lang="en-US" sz="2800" dirty="0"/>
              <a:t>ORGAN TRANSPLANT as  RESTORATIVE MICROBIOLOGY </a:t>
            </a:r>
          </a:p>
        </p:txBody>
      </p:sp>
    </p:spTree>
    <p:extLst>
      <p:ext uri="{BB962C8B-B14F-4D97-AF65-F5344CB8AC3E}">
        <p14:creationId xmlns:p14="http://schemas.microsoft.com/office/powerpoint/2010/main" val="71915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5265" y="157933"/>
            <a:ext cx="5185137" cy="6186309"/>
          </a:xfrm>
          <a:prstGeom prst="rect">
            <a:avLst/>
          </a:prstGeom>
          <a:noFill/>
        </p:spPr>
        <p:txBody>
          <a:bodyPr wrap="none" rtlCol="0">
            <a:spAutoFit/>
          </a:bodyPr>
          <a:lstStyle/>
          <a:p>
            <a:pPr algn="ctr"/>
            <a:r>
              <a:rPr lang="en-US" sz="6600" b="1" dirty="0">
                <a:solidFill>
                  <a:schemeClr val="accent2">
                    <a:lumMod val="75000"/>
                  </a:schemeClr>
                </a:solidFill>
                <a:effectLst>
                  <a:outerShdw blurRad="38100" dist="38100" dir="2700000" algn="tl">
                    <a:srgbClr val="000000">
                      <a:alpha val="43137"/>
                    </a:srgbClr>
                  </a:outerShdw>
                </a:effectLst>
              </a:rPr>
              <a:t>Center </a:t>
            </a:r>
          </a:p>
          <a:p>
            <a:pPr algn="ctr"/>
            <a:r>
              <a:rPr lang="en-US" sz="6600" b="1" dirty="0">
                <a:solidFill>
                  <a:schemeClr val="accent2">
                    <a:lumMod val="75000"/>
                  </a:schemeClr>
                </a:solidFill>
                <a:effectLst>
                  <a:outerShdw blurRad="38100" dist="38100" dir="2700000" algn="tl">
                    <a:srgbClr val="000000">
                      <a:alpha val="43137"/>
                    </a:srgbClr>
                  </a:outerShdw>
                </a:effectLst>
              </a:rPr>
              <a:t>for </a:t>
            </a:r>
          </a:p>
          <a:p>
            <a:pPr algn="ctr"/>
            <a:r>
              <a:rPr lang="en-US" sz="6600" b="1" dirty="0" err="1">
                <a:solidFill>
                  <a:schemeClr val="accent2">
                    <a:lumMod val="75000"/>
                  </a:schemeClr>
                </a:solidFill>
                <a:effectLst>
                  <a:outerShdw blurRad="38100" dist="38100" dir="2700000" algn="tl">
                    <a:srgbClr val="000000">
                      <a:alpha val="43137"/>
                    </a:srgbClr>
                  </a:outerShdw>
                </a:effectLst>
              </a:rPr>
              <a:t>Hologenomics</a:t>
            </a:r>
            <a:endParaRPr lang="en-US" sz="6600" b="1" dirty="0">
              <a:solidFill>
                <a:schemeClr val="accent2">
                  <a:lumMod val="75000"/>
                </a:schemeClr>
              </a:solidFill>
              <a:effectLst>
                <a:outerShdw blurRad="38100" dist="38100" dir="2700000" algn="tl">
                  <a:srgbClr val="000000">
                    <a:alpha val="43137"/>
                  </a:srgbClr>
                </a:outerShdw>
              </a:effectLst>
            </a:endParaRPr>
          </a:p>
          <a:p>
            <a:pPr algn="ctr"/>
            <a:r>
              <a:rPr lang="en-US" sz="6600" b="1" dirty="0">
                <a:solidFill>
                  <a:schemeClr val="accent2">
                    <a:lumMod val="75000"/>
                  </a:schemeClr>
                </a:solidFill>
                <a:effectLst>
                  <a:outerShdw blurRad="38100" dist="38100" dir="2700000" algn="tl">
                    <a:srgbClr val="000000">
                      <a:alpha val="43137"/>
                    </a:srgbClr>
                  </a:outerShdw>
                </a:effectLst>
              </a:rPr>
              <a:t>Clinical </a:t>
            </a:r>
          </a:p>
          <a:p>
            <a:pPr algn="ctr"/>
            <a:r>
              <a:rPr lang="en-US" sz="6600" b="1" dirty="0">
                <a:solidFill>
                  <a:schemeClr val="accent2">
                    <a:lumMod val="75000"/>
                  </a:schemeClr>
                </a:solidFill>
                <a:effectLst>
                  <a:outerShdw blurRad="38100" dist="38100" dir="2700000" algn="tl">
                    <a:srgbClr val="000000">
                      <a:alpha val="43137"/>
                    </a:srgbClr>
                  </a:outerShdw>
                </a:effectLst>
              </a:rPr>
              <a:t>Studies</a:t>
            </a:r>
          </a:p>
          <a:p>
            <a:pPr algn="ctr"/>
            <a:r>
              <a:rPr lang="en-US" sz="6600" b="1" dirty="0">
                <a:solidFill>
                  <a:schemeClr val="accent2">
                    <a:lumMod val="75000"/>
                  </a:schemeClr>
                </a:solidFill>
                <a:effectLst>
                  <a:outerShdw blurRad="38100" dist="38100" dir="2700000" algn="tl">
                    <a:srgbClr val="000000">
                      <a:alpha val="43137"/>
                    </a:srgbClr>
                  </a:outerShdw>
                </a:effectLst>
              </a:rPr>
              <a:t>(Co-Evolution)</a:t>
            </a:r>
          </a:p>
        </p:txBody>
      </p:sp>
      <p:sp>
        <p:nvSpPr>
          <p:cNvPr id="6" name="TextBox 5"/>
          <p:cNvSpPr txBox="1"/>
          <p:nvPr/>
        </p:nvSpPr>
        <p:spPr>
          <a:xfrm>
            <a:off x="1321724" y="345982"/>
            <a:ext cx="923330" cy="5617820"/>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hlinkClick r:id="rId3"/>
              </a:rPr>
              <a:t>www.globalbugs.com</a:t>
            </a: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8289728" y="-57035"/>
            <a:ext cx="4181156" cy="3946848"/>
          </a:xfrm>
          <a:prstGeom prst="rect">
            <a:avLst/>
          </a:prstGeom>
        </p:spPr>
      </p:pic>
      <p:cxnSp>
        <p:nvCxnSpPr>
          <p:cNvPr id="11" name="Straight Arrow Connector 10"/>
          <p:cNvCxnSpPr/>
          <p:nvPr/>
        </p:nvCxnSpPr>
        <p:spPr>
          <a:xfrm flipH="1">
            <a:off x="8693136" y="830424"/>
            <a:ext cx="3362015" cy="1951608"/>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9358604" y="279918"/>
            <a:ext cx="2080727" cy="3244713"/>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5"/>
          <a:stretch>
            <a:fillRect/>
          </a:stretch>
        </p:blipFill>
        <p:spPr>
          <a:xfrm>
            <a:off x="9358605" y="990291"/>
            <a:ext cx="2080726" cy="1627773"/>
          </a:xfrm>
          <a:prstGeom prst="rect">
            <a:avLst/>
          </a:prstGeom>
        </p:spPr>
      </p:pic>
      <p:sp>
        <p:nvSpPr>
          <p:cNvPr id="4" name="TextBox 3"/>
          <p:cNvSpPr txBox="1"/>
          <p:nvPr/>
        </p:nvSpPr>
        <p:spPr>
          <a:xfrm>
            <a:off x="9461634" y="4379495"/>
            <a:ext cx="1625125" cy="1754326"/>
          </a:xfrm>
          <a:prstGeom prst="rect">
            <a:avLst/>
          </a:prstGeom>
          <a:noFill/>
        </p:spPr>
        <p:txBody>
          <a:bodyPr wrap="none" rtlCol="0">
            <a:spAutoFit/>
          </a:bodyPr>
          <a:lstStyle/>
          <a:p>
            <a:pPr marL="342900" indent="-342900">
              <a:buAutoNum type="alphaUcPeriod"/>
            </a:pPr>
            <a:r>
              <a:rPr lang="en-US" dirty="0"/>
              <a:t>WHAT</a:t>
            </a:r>
          </a:p>
          <a:p>
            <a:pPr marL="342900" indent="-342900">
              <a:buAutoNum type="alphaUcPeriod"/>
            </a:pPr>
            <a:r>
              <a:rPr lang="en-US" dirty="0"/>
              <a:t>HOW</a:t>
            </a:r>
          </a:p>
          <a:p>
            <a:pPr marL="342900" indent="-342900">
              <a:buAutoNum type="alphaUcPeriod"/>
            </a:pPr>
            <a:r>
              <a:rPr lang="en-US" dirty="0"/>
              <a:t>WHY</a:t>
            </a:r>
          </a:p>
          <a:p>
            <a:pPr marL="342900" indent="-342900">
              <a:buAutoNum type="alphaUcPeriod"/>
            </a:pPr>
            <a:r>
              <a:rPr lang="en-US" dirty="0"/>
              <a:t>CLOCK</a:t>
            </a:r>
          </a:p>
          <a:p>
            <a:pPr marL="342900" indent="-342900">
              <a:buAutoNum type="alphaUcPeriod"/>
            </a:pPr>
            <a:r>
              <a:rPr lang="en-US" dirty="0"/>
              <a:t>QUESTIONS</a:t>
            </a:r>
          </a:p>
          <a:p>
            <a:pPr marL="342900" indent="-342900">
              <a:buAutoNum type="alphaUcPeriod"/>
            </a:pPr>
            <a:endParaRPr lang="en-US" dirty="0"/>
          </a:p>
        </p:txBody>
      </p:sp>
    </p:spTree>
    <p:extLst>
      <p:ext uri="{BB962C8B-B14F-4D97-AF65-F5344CB8AC3E}">
        <p14:creationId xmlns:p14="http://schemas.microsoft.com/office/powerpoint/2010/main" val="689485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effectLst>
                <a:outerShdw blurRad="50800" dist="38100" dir="10800000" algn="r" rotWithShape="0">
                  <a:prstClr val="black">
                    <a:alpha val="40000"/>
                  </a:prstClr>
                </a:outerShdw>
              </a:effectLst>
            </a:endParaRPr>
          </a:p>
        </p:txBody>
      </p:sp>
      <p:sp>
        <p:nvSpPr>
          <p:cNvPr id="3" name="Content Placeholder 2"/>
          <p:cNvSpPr>
            <a:spLocks noGrp="1"/>
          </p:cNvSpPr>
          <p:nvPr>
            <p:ph idx="1"/>
          </p:nvPr>
        </p:nvSpPr>
        <p:spPr>
          <a:xfrm>
            <a:off x="1676401" y="1881983"/>
            <a:ext cx="7439159" cy="4525963"/>
          </a:xfrm>
        </p:spPr>
        <p:txBody>
          <a:bodyPr>
            <a:normAutofit/>
          </a:bodyPr>
          <a:lstStyle/>
          <a:p>
            <a:pPr marL="0" indent="0">
              <a:buNone/>
            </a:pPr>
            <a:r>
              <a:rPr lang="en-US" dirty="0"/>
              <a:t>User (</a:t>
            </a:r>
            <a:r>
              <a:rPr lang="en-US" dirty="0" err="1"/>
              <a:t>A,Public</a:t>
            </a:r>
            <a:r>
              <a:rPr lang="en-US" dirty="0"/>
              <a:t> and B, Professional)</a:t>
            </a:r>
          </a:p>
          <a:p>
            <a:pPr marL="0" indent="0">
              <a:buNone/>
            </a:pPr>
            <a:endParaRPr lang="en-US" dirty="0"/>
          </a:p>
          <a:p>
            <a:pPr lvl="1"/>
            <a:r>
              <a:rPr lang="en-US" dirty="0">
                <a:solidFill>
                  <a:srgbClr val="FF0000"/>
                </a:solidFill>
              </a:rPr>
              <a:t>Condition / Disease (11</a:t>
            </a:r>
            <a:r>
              <a:rPr lang="en-US" dirty="0"/>
              <a:t>)</a:t>
            </a:r>
          </a:p>
          <a:p>
            <a:pPr lvl="1"/>
            <a:r>
              <a:rPr lang="en-US" dirty="0" err="1"/>
              <a:t>Probiotics</a:t>
            </a:r>
            <a:r>
              <a:rPr lang="en-US" dirty="0"/>
              <a:t> (21)</a:t>
            </a:r>
          </a:p>
          <a:p>
            <a:pPr lvl="1"/>
            <a:r>
              <a:rPr lang="en-US" dirty="0"/>
              <a:t>Microbes (22)</a:t>
            </a:r>
          </a:p>
          <a:p>
            <a:pPr lvl="1"/>
            <a:r>
              <a:rPr lang="en-US" dirty="0"/>
              <a:t>Abstracts (310)</a:t>
            </a:r>
          </a:p>
          <a:p>
            <a:pPr lvl="1"/>
            <a:r>
              <a:rPr lang="en-US" dirty="0"/>
              <a:t>Manuscript/Abstract (310)</a:t>
            </a:r>
          </a:p>
          <a:p>
            <a:pPr lvl="1"/>
            <a:r>
              <a:rPr lang="en-US" dirty="0"/>
              <a:t>Grading(I-VII)/Strength ===---- </a:t>
            </a:r>
          </a:p>
          <a:p>
            <a:pPr lvl="1"/>
            <a:r>
              <a:rPr lang="en-US" dirty="0"/>
              <a:t>Authors / Key Words</a:t>
            </a:r>
          </a:p>
          <a:p>
            <a:pPr lvl="1"/>
            <a:endParaRPr lang="en-US" dirty="0"/>
          </a:p>
          <a:p>
            <a:pPr lvl="1"/>
            <a:r>
              <a:rPr lang="en-US" dirty="0"/>
              <a:t>Smart phone compatible</a:t>
            </a:r>
          </a:p>
        </p:txBody>
      </p:sp>
      <p:sp>
        <p:nvSpPr>
          <p:cNvPr id="5" name="Rectangle 4"/>
          <p:cNvSpPr/>
          <p:nvPr/>
        </p:nvSpPr>
        <p:spPr>
          <a:xfrm rot="16200000">
            <a:off x="6256337" y="2201865"/>
            <a:ext cx="4022729" cy="3886198"/>
          </a:xfrm>
          <a:prstGeom prst="rect">
            <a:avLst/>
          </a:prstGeom>
          <a:noFill/>
        </p:spPr>
        <p:txBody>
          <a:bodyPr spcFirstLastPara="1" wrap="none" lIns="91440" tIns="45720" rIns="91440" bIns="45720" numCol="1">
            <a:prstTxWarp prst="textCircle">
              <a:avLst/>
            </a:prstTxWarp>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Bac 2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Hea</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Partners 4 Life</a:t>
            </a:r>
          </a:p>
        </p:txBody>
      </p:sp>
      <p:pic>
        <p:nvPicPr>
          <p:cNvPr id="4" name="Picture 3"/>
          <p:cNvPicPr>
            <a:picLocks noChangeAspect="1"/>
          </p:cNvPicPr>
          <p:nvPr/>
        </p:nvPicPr>
        <p:blipFill>
          <a:blip r:embed="rId2" cstate="print"/>
          <a:stretch>
            <a:fillRect/>
          </a:stretch>
        </p:blipFill>
        <p:spPr>
          <a:xfrm>
            <a:off x="7086600" y="2599235"/>
            <a:ext cx="2286000" cy="3076576"/>
          </a:xfrm>
          <a:prstGeom prst="rect">
            <a:avLst/>
          </a:prstGeom>
        </p:spPr>
      </p:pic>
      <p:pic>
        <p:nvPicPr>
          <p:cNvPr id="6" name="Picture 5"/>
          <p:cNvPicPr>
            <a:picLocks noChangeAspect="1"/>
          </p:cNvPicPr>
          <p:nvPr/>
        </p:nvPicPr>
        <p:blipFill>
          <a:blip r:embed="rId3"/>
          <a:stretch>
            <a:fillRect/>
          </a:stretch>
        </p:blipFill>
        <p:spPr>
          <a:xfrm>
            <a:off x="9025003" y="4536263"/>
            <a:ext cx="1705110" cy="1620066"/>
          </a:xfrm>
          <a:prstGeom prst="rect">
            <a:avLst/>
          </a:prstGeom>
        </p:spPr>
      </p:pic>
      <p:sp>
        <p:nvSpPr>
          <p:cNvPr id="7" name="TextBox 6"/>
          <p:cNvSpPr txBox="1"/>
          <p:nvPr/>
        </p:nvSpPr>
        <p:spPr>
          <a:xfrm>
            <a:off x="1010093" y="393405"/>
            <a:ext cx="10371025" cy="1569660"/>
          </a:xfrm>
          <a:prstGeom prst="rect">
            <a:avLst/>
          </a:prstGeom>
          <a:noFill/>
        </p:spPr>
        <p:txBody>
          <a:bodyPr wrap="square" rtlCol="0">
            <a:spAutoFit/>
          </a:bodyPr>
          <a:lstStyle/>
          <a:p>
            <a:pPr algn="ctr"/>
            <a:r>
              <a:rPr lang="en-US" sz="3200" b="1" dirty="0">
                <a:effectLst>
                  <a:outerShdw blurRad="50800" dist="38100" dir="10800000" algn="r" rotWithShape="0">
                    <a:prstClr val="black">
                      <a:alpha val="40000"/>
                    </a:prstClr>
                  </a:outerShdw>
                </a:effectLst>
              </a:rPr>
              <a:t>Bac 2 Health/Partners 4 Life: Computer assisted Educational</a:t>
            </a:r>
          </a:p>
          <a:p>
            <a:pPr algn="ctr"/>
            <a:r>
              <a:rPr lang="en-US" sz="3200" b="1" dirty="0">
                <a:effectLst>
                  <a:outerShdw blurRad="50800" dist="38100" dir="10800000" algn="r" rotWithShape="0">
                    <a:prstClr val="black">
                      <a:alpha val="40000"/>
                    </a:prstClr>
                  </a:outerShdw>
                </a:effectLst>
              </a:rPr>
              <a:t>Decision Tree(Support)</a:t>
            </a:r>
            <a:br>
              <a:rPr lang="en-US" sz="3200" b="1" dirty="0">
                <a:effectLst>
                  <a:outerShdw blurRad="50800" dist="38100" dir="10800000" algn="r" rotWithShape="0">
                    <a:prstClr val="black">
                      <a:alpha val="40000"/>
                    </a:prstClr>
                  </a:outerShdw>
                </a:effectLst>
              </a:rPr>
            </a:br>
            <a:r>
              <a:rPr lang="en-US" sz="3200" b="1" dirty="0">
                <a:effectLst>
                  <a:outerShdw blurRad="50800" dist="38100" dir="10800000" algn="r" rotWithShape="0">
                    <a:prstClr val="black">
                      <a:alpha val="40000"/>
                    </a:prstClr>
                  </a:outerShdw>
                </a:effectLst>
                <a:hlinkClick r:id="rId4"/>
              </a:rPr>
              <a:t>www.globalbugs.com/Probiotic</a:t>
            </a:r>
            <a:r>
              <a:rPr lang="en-US" sz="3200" b="1" dirty="0">
                <a:effectLst>
                  <a:outerShdw blurRad="50800" dist="38100" dir="10800000" algn="r" rotWithShape="0">
                    <a:prstClr val="black">
                      <a:alpha val="40000"/>
                    </a:prstClr>
                  </a:outerShdw>
                </a:effectLst>
              </a:rPr>
              <a:t> solutions</a:t>
            </a:r>
            <a:endParaRPr lang="en-US" sz="3200" b="1" dirty="0"/>
          </a:p>
        </p:txBody>
      </p:sp>
      <p:sp>
        <p:nvSpPr>
          <p:cNvPr id="8" name="TextBox 7">
            <a:extLst>
              <a:ext uri="{FF2B5EF4-FFF2-40B4-BE49-F238E27FC236}">
                <a16:creationId xmlns:a16="http://schemas.microsoft.com/office/drawing/2014/main" id="{33A5EC06-C078-4DF0-B88B-4DF9BF1D7A19}"/>
              </a:ext>
            </a:extLst>
          </p:cNvPr>
          <p:cNvSpPr txBox="1"/>
          <p:nvPr/>
        </p:nvSpPr>
        <p:spPr>
          <a:xfrm>
            <a:off x="7559749" y="3306726"/>
            <a:ext cx="1924493" cy="369332"/>
          </a:xfrm>
          <a:prstGeom prst="rect">
            <a:avLst/>
          </a:prstGeom>
          <a:noFill/>
        </p:spPr>
        <p:txBody>
          <a:bodyPr wrap="square" rtlCol="0">
            <a:spAutoFit/>
          </a:bodyPr>
          <a:lstStyle/>
          <a:p>
            <a:r>
              <a:rPr lang="en-US" dirty="0">
                <a:solidFill>
                  <a:srgbClr val="FF0000"/>
                </a:solidFill>
              </a:rPr>
              <a:t>310 Articles</a:t>
            </a:r>
          </a:p>
        </p:txBody>
      </p:sp>
      <p:sp>
        <p:nvSpPr>
          <p:cNvPr id="9" name="TextBox 8">
            <a:extLst>
              <a:ext uri="{FF2B5EF4-FFF2-40B4-BE49-F238E27FC236}">
                <a16:creationId xmlns:a16="http://schemas.microsoft.com/office/drawing/2014/main" id="{9B500A3E-2669-45A3-9664-430195AD6C99}"/>
              </a:ext>
            </a:extLst>
          </p:cNvPr>
          <p:cNvSpPr txBox="1"/>
          <p:nvPr/>
        </p:nvSpPr>
        <p:spPr>
          <a:xfrm>
            <a:off x="8633638" y="1021778"/>
            <a:ext cx="2402958" cy="369332"/>
          </a:xfrm>
          <a:prstGeom prst="rect">
            <a:avLst/>
          </a:prstGeom>
          <a:noFill/>
        </p:spPr>
        <p:txBody>
          <a:bodyPr wrap="square" rtlCol="0">
            <a:spAutoFit/>
          </a:bodyPr>
          <a:lstStyle/>
          <a:p>
            <a:r>
              <a:rPr lang="en-US" dirty="0"/>
              <a:t>ADD 3 Dental Students</a:t>
            </a:r>
          </a:p>
        </p:txBody>
      </p:sp>
    </p:spTree>
    <p:extLst>
      <p:ext uri="{BB962C8B-B14F-4D97-AF65-F5344CB8AC3E}">
        <p14:creationId xmlns:p14="http://schemas.microsoft.com/office/powerpoint/2010/main" val="402455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0338" y="798205"/>
            <a:ext cx="4463610" cy="59508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
          <p:cNvSpPr>
            <a:spLocks noChangeArrowheads="1"/>
          </p:cNvSpPr>
          <p:nvPr/>
        </p:nvSpPr>
        <p:spPr bwMode="auto">
          <a:xfrm>
            <a:off x="10772" y="1"/>
            <a:ext cx="6858000" cy="1050283"/>
          </a:xfrm>
          <a:prstGeom prst="rect">
            <a:avLst/>
          </a:prstGeom>
          <a:solidFill>
            <a:srgbClr val="CC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972" tIns="9523" rIns="18972" bIns="9523">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defRPr>
                <a:solidFill>
                  <a:srgbClr val="000000"/>
                </a:solidFill>
                <a:latin typeface="Arial" charset="0"/>
                <a:cs typeface="Arial Unicode MS" charset="0"/>
              </a:defRPr>
            </a:lvl9pPr>
          </a:lstStyle>
          <a:p>
            <a:pPr algn="ctr">
              <a:lnSpc>
                <a:spcPct val="100000"/>
              </a:lnSpc>
              <a:buClrTx/>
              <a:buFontTx/>
              <a:buNone/>
            </a:pPr>
            <a:r>
              <a:rPr lang="en-US" altLang="en-US" sz="2800" dirty="0">
                <a:effectLst>
                  <a:outerShdw blurRad="38100" dist="38100" dir="2700000" algn="tl">
                    <a:srgbClr val="000000">
                      <a:alpha val="43137"/>
                    </a:srgbClr>
                  </a:outerShdw>
                </a:effectLst>
                <a:latin typeface="+mn-lt"/>
                <a:cs typeface="Times New Roman" pitchFamily="16" charset="0"/>
              </a:rPr>
              <a:t>Interactive Web-Based Probiotics Database </a:t>
            </a:r>
          </a:p>
          <a:p>
            <a:pPr algn="ctr">
              <a:lnSpc>
                <a:spcPct val="100000"/>
              </a:lnSpc>
              <a:buClrTx/>
              <a:buFontTx/>
              <a:buNone/>
            </a:pPr>
            <a:r>
              <a:rPr lang="en-US" altLang="en-US" sz="2800" dirty="0">
                <a:effectLst>
                  <a:outerShdw blurRad="38100" dist="38100" dir="2700000" algn="tl">
                    <a:srgbClr val="000000">
                      <a:alpha val="43137"/>
                    </a:srgbClr>
                  </a:outerShdw>
                </a:effectLst>
                <a:latin typeface="+mn-lt"/>
                <a:cs typeface="Times New Roman" pitchFamily="16" charset="0"/>
              </a:rPr>
              <a:t>Public and Healthcare Professionals </a:t>
            </a:r>
          </a:p>
          <a:p>
            <a:pPr algn="ctr">
              <a:lnSpc>
                <a:spcPct val="100000"/>
              </a:lnSpc>
              <a:buClrTx/>
              <a:buFontTx/>
              <a:buNone/>
            </a:pPr>
            <a:endParaRPr lang="en-US" altLang="en-US" sz="1100" b="1" dirty="0">
              <a:latin typeface="Times New Roman" pitchFamily="16" charset="0"/>
              <a:cs typeface="Times New Roman" pitchFamily="16" charset="0"/>
            </a:endParaRPr>
          </a:p>
        </p:txBody>
      </p:sp>
      <p:sp>
        <p:nvSpPr>
          <p:cNvPr id="5" name="AutoShape 8"/>
          <p:cNvSpPr>
            <a:spLocks noChangeArrowheads="1"/>
          </p:cNvSpPr>
          <p:nvPr/>
        </p:nvSpPr>
        <p:spPr bwMode="auto">
          <a:xfrm>
            <a:off x="7533127" y="798205"/>
            <a:ext cx="1162218" cy="864404"/>
          </a:xfrm>
          <a:prstGeom prst="wedgeRoundRectCallout">
            <a:avLst>
              <a:gd name="adj1" fmla="val -158792"/>
              <a:gd name="adj2" fmla="val 100722"/>
              <a:gd name="adj3" fmla="val 16667"/>
            </a:avLst>
          </a:prstGeom>
          <a:solidFill>
            <a:srgbClr val="FF66FF"/>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endParaRPr lang="en-US" altLang="en-US" sz="700" b="1" dirty="0"/>
          </a:p>
          <a:p>
            <a:pPr>
              <a:buClrTx/>
              <a:buFontTx/>
              <a:buNone/>
            </a:pPr>
            <a:r>
              <a:rPr lang="en-US" altLang="en-US" sz="700" b="1" dirty="0"/>
              <a:t>Oral - 75 Articles</a:t>
            </a:r>
          </a:p>
          <a:p>
            <a:pPr>
              <a:buClrTx/>
              <a:buFontTx/>
              <a:buNone/>
            </a:pPr>
            <a:r>
              <a:rPr lang="en-US" altLang="en-US" sz="700" dirty="0"/>
              <a:t>	- </a:t>
            </a:r>
            <a:r>
              <a:rPr lang="en-US" altLang="en-US" sz="700" i="1" dirty="0"/>
              <a:t>Candida </a:t>
            </a:r>
            <a:r>
              <a:rPr lang="en-US" altLang="en-US" sz="700" i="1" dirty="0" err="1"/>
              <a:t>albicans</a:t>
            </a:r>
            <a:endParaRPr lang="en-US" altLang="en-US" sz="700" i="1" dirty="0"/>
          </a:p>
          <a:p>
            <a:pPr>
              <a:buClrTx/>
              <a:buFontTx/>
              <a:buNone/>
            </a:pPr>
            <a:r>
              <a:rPr lang="en-US" altLang="en-US" sz="700" dirty="0"/>
              <a:t>	- Dental plaque</a:t>
            </a:r>
          </a:p>
          <a:p>
            <a:pPr>
              <a:buClrTx/>
              <a:buFontTx/>
              <a:buNone/>
            </a:pPr>
            <a:r>
              <a:rPr lang="en-US" altLang="en-US" sz="700" dirty="0"/>
              <a:t>	- Gingivitis</a:t>
            </a:r>
          </a:p>
          <a:p>
            <a:pPr>
              <a:buClrTx/>
              <a:buFontTx/>
              <a:buNone/>
            </a:pPr>
            <a:r>
              <a:rPr lang="en-US" altLang="en-US" sz="700" dirty="0"/>
              <a:t>	- </a:t>
            </a:r>
            <a:r>
              <a:rPr lang="en-US" altLang="en-US" sz="700" dirty="0" err="1"/>
              <a:t>Perio</a:t>
            </a:r>
            <a:r>
              <a:rPr lang="en-US" altLang="en-US" sz="700" dirty="0"/>
              <a:t> pathogens</a:t>
            </a:r>
          </a:p>
          <a:p>
            <a:pPr>
              <a:buClrTx/>
              <a:buFontTx/>
              <a:buNone/>
            </a:pPr>
            <a:r>
              <a:rPr lang="en-US" altLang="en-US" sz="700" dirty="0"/>
              <a:t>	- </a:t>
            </a:r>
            <a:r>
              <a:rPr lang="en-US" altLang="en-US" sz="700" i="1" dirty="0"/>
              <a:t>Strep. </a:t>
            </a:r>
            <a:r>
              <a:rPr lang="en-US" altLang="en-US" sz="700" i="1" dirty="0" err="1"/>
              <a:t>mutans</a:t>
            </a:r>
            <a:r>
              <a:rPr lang="en-US" altLang="en-US" sz="700" dirty="0"/>
              <a:t> </a:t>
            </a:r>
          </a:p>
          <a:p>
            <a:pPr>
              <a:buClrTx/>
              <a:buFontTx/>
              <a:buNone/>
            </a:pPr>
            <a:r>
              <a:rPr lang="en-US" altLang="en-US" sz="700" dirty="0"/>
              <a:t>	- Halitosis </a:t>
            </a:r>
          </a:p>
          <a:p>
            <a:pPr>
              <a:buClrTx/>
              <a:buFontTx/>
              <a:buNone/>
            </a:pPr>
            <a:endParaRPr lang="en-US" altLang="en-US" sz="700" dirty="0"/>
          </a:p>
        </p:txBody>
      </p:sp>
      <p:sp>
        <p:nvSpPr>
          <p:cNvPr id="7" name="AutoShape 12"/>
          <p:cNvSpPr>
            <a:spLocks noChangeArrowheads="1"/>
          </p:cNvSpPr>
          <p:nvPr/>
        </p:nvSpPr>
        <p:spPr bwMode="auto">
          <a:xfrm>
            <a:off x="7824476" y="3251718"/>
            <a:ext cx="1477568" cy="2153472"/>
          </a:xfrm>
          <a:prstGeom prst="wedgeRoundRectCallout">
            <a:avLst>
              <a:gd name="adj1" fmla="val -131991"/>
              <a:gd name="adj2" fmla="val 51417"/>
              <a:gd name="adj3" fmla="val 16667"/>
            </a:avLst>
          </a:prstGeom>
          <a:solidFill>
            <a:srgbClr val="009999"/>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solidFill>
                  <a:srgbClr val="FFFFFF"/>
                </a:solidFill>
              </a:rPr>
              <a:t>Gastrointestinal</a:t>
            </a:r>
            <a:r>
              <a:rPr lang="en-US" altLang="en-US" sz="700" dirty="0">
                <a:solidFill>
                  <a:srgbClr val="FFFFFF"/>
                </a:solidFill>
              </a:rPr>
              <a:t> – </a:t>
            </a:r>
            <a:r>
              <a:rPr lang="en-US" altLang="en-US" sz="700" b="1" dirty="0">
                <a:solidFill>
                  <a:srgbClr val="FFFFFF"/>
                </a:solidFill>
              </a:rPr>
              <a:t>110 Articles</a:t>
            </a:r>
            <a:r>
              <a:rPr lang="en-US" altLang="en-US" sz="700" dirty="0">
                <a:solidFill>
                  <a:srgbClr val="FFFFFF"/>
                </a:solidFill>
              </a:rPr>
              <a:t> </a:t>
            </a:r>
          </a:p>
          <a:p>
            <a:pPr>
              <a:buClrTx/>
              <a:buFontTx/>
              <a:buNone/>
            </a:pPr>
            <a:r>
              <a:rPr lang="en-US" altLang="en-US" sz="700" dirty="0">
                <a:solidFill>
                  <a:srgbClr val="FFFFFF"/>
                </a:solidFill>
                <a:cs typeface="Arial" charset="0"/>
              </a:rPr>
              <a:t>	- Antibiotic Associated Diarrhea</a:t>
            </a:r>
          </a:p>
          <a:p>
            <a:pPr>
              <a:buClrTx/>
              <a:buFontTx/>
              <a:buNone/>
            </a:pPr>
            <a:r>
              <a:rPr lang="en-US" altLang="en-US" sz="700" dirty="0">
                <a:solidFill>
                  <a:srgbClr val="FFFFFF"/>
                </a:solidFill>
                <a:cs typeface="Arial" charset="0"/>
              </a:rPr>
              <a:t>	- Acute Gastritis </a:t>
            </a:r>
          </a:p>
          <a:p>
            <a:pPr>
              <a:buClrTx/>
              <a:buFontTx/>
              <a:buNone/>
            </a:pPr>
            <a:r>
              <a:rPr lang="en-US" altLang="en-US" sz="700" dirty="0">
                <a:solidFill>
                  <a:srgbClr val="FFFFFF"/>
                </a:solidFill>
                <a:cs typeface="Arial" charset="0"/>
              </a:rPr>
              <a:t>	- </a:t>
            </a:r>
            <a:r>
              <a:rPr lang="en-US" altLang="en-US" sz="700" i="1" dirty="0" err="1">
                <a:solidFill>
                  <a:srgbClr val="FFFFFF"/>
                </a:solidFill>
                <a:cs typeface="Arial" charset="0"/>
              </a:rPr>
              <a:t>Blastocytis</a:t>
            </a:r>
            <a:r>
              <a:rPr lang="en-US" altLang="en-US" sz="700" i="1" dirty="0">
                <a:solidFill>
                  <a:srgbClr val="FFFFFF"/>
                </a:solidFill>
                <a:cs typeface="Arial" charset="0"/>
              </a:rPr>
              <a:t> </a:t>
            </a:r>
            <a:r>
              <a:rPr lang="en-US" altLang="en-US" sz="700" i="1" dirty="0" err="1">
                <a:solidFill>
                  <a:srgbClr val="FFFFFF"/>
                </a:solidFill>
                <a:cs typeface="Arial" charset="0"/>
              </a:rPr>
              <a:t>hominis</a:t>
            </a:r>
            <a:endParaRPr lang="en-US" altLang="en-US" sz="700" i="1" dirty="0">
              <a:solidFill>
                <a:srgbClr val="FFFFFF"/>
              </a:solidFill>
              <a:cs typeface="Arial" charset="0"/>
            </a:endParaRPr>
          </a:p>
          <a:p>
            <a:pPr>
              <a:buClrTx/>
              <a:buFontTx/>
              <a:buNone/>
            </a:pPr>
            <a:r>
              <a:rPr lang="en-US" altLang="en-US" sz="700" dirty="0">
                <a:solidFill>
                  <a:srgbClr val="FFFFFF"/>
                </a:solidFill>
                <a:cs typeface="Arial" charset="0"/>
              </a:rPr>
              <a:t>	- </a:t>
            </a:r>
            <a:r>
              <a:rPr lang="en-US" altLang="en-US" sz="700" i="1" dirty="0">
                <a:solidFill>
                  <a:srgbClr val="FFFFFF"/>
                </a:solidFill>
                <a:cs typeface="Arial" charset="0"/>
              </a:rPr>
              <a:t>Candida</a:t>
            </a:r>
            <a:r>
              <a:rPr lang="en-US" altLang="en-US" sz="700" dirty="0">
                <a:solidFill>
                  <a:srgbClr val="FFFFFF"/>
                </a:solidFill>
                <a:cs typeface="Arial" charset="0"/>
              </a:rPr>
              <a:t> Colonization</a:t>
            </a:r>
          </a:p>
          <a:p>
            <a:pPr>
              <a:buClrTx/>
              <a:buFontTx/>
              <a:buNone/>
            </a:pPr>
            <a:r>
              <a:rPr lang="en-US" altLang="en-US" sz="700" dirty="0">
                <a:solidFill>
                  <a:srgbClr val="FFFFFF"/>
                </a:solidFill>
                <a:cs typeface="Arial" charset="0"/>
              </a:rPr>
              <a:t>	- Colon Cancer  </a:t>
            </a:r>
          </a:p>
          <a:p>
            <a:pPr>
              <a:buClrTx/>
              <a:buFontTx/>
              <a:buNone/>
            </a:pPr>
            <a:r>
              <a:rPr lang="en-US" altLang="en-US" sz="700" dirty="0">
                <a:solidFill>
                  <a:srgbClr val="FFFFFF"/>
                </a:solidFill>
                <a:cs typeface="Arial" charset="0"/>
              </a:rPr>
              <a:t>	- Celiac </a:t>
            </a:r>
          </a:p>
          <a:p>
            <a:pPr>
              <a:buClrTx/>
              <a:buFontTx/>
              <a:buNone/>
            </a:pPr>
            <a:r>
              <a:rPr lang="en-US" altLang="en-US" sz="700" dirty="0">
                <a:solidFill>
                  <a:srgbClr val="FFFFFF"/>
                </a:solidFill>
                <a:cs typeface="Arial" charset="0"/>
              </a:rPr>
              <a:t>	- </a:t>
            </a:r>
            <a:r>
              <a:rPr lang="en-US" altLang="en-US" sz="700" i="1" dirty="0">
                <a:solidFill>
                  <a:srgbClr val="FFFFFF"/>
                </a:solidFill>
                <a:cs typeface="Arial" charset="0"/>
              </a:rPr>
              <a:t>Clostridium</a:t>
            </a:r>
            <a:r>
              <a:rPr lang="en-US" altLang="en-US" sz="700" dirty="0">
                <a:solidFill>
                  <a:srgbClr val="FFFFFF"/>
                </a:solidFill>
                <a:cs typeface="Arial" charset="0"/>
              </a:rPr>
              <a:t> </a:t>
            </a:r>
            <a:r>
              <a:rPr lang="en-US" altLang="en-US" sz="700" i="1" dirty="0" err="1">
                <a:solidFill>
                  <a:srgbClr val="FFFFFF"/>
                </a:solidFill>
                <a:cs typeface="Arial" charset="0"/>
              </a:rPr>
              <a:t>difficle</a:t>
            </a:r>
            <a:r>
              <a:rPr lang="en-US" altLang="en-US" sz="700" i="1" dirty="0">
                <a:solidFill>
                  <a:srgbClr val="FFFFFF"/>
                </a:solidFill>
                <a:cs typeface="Arial" charset="0"/>
              </a:rPr>
              <a:t> </a:t>
            </a:r>
          </a:p>
          <a:p>
            <a:pPr>
              <a:buClrTx/>
              <a:buFontTx/>
              <a:buNone/>
            </a:pPr>
            <a:r>
              <a:rPr lang="en-US" altLang="en-US" sz="700" dirty="0">
                <a:solidFill>
                  <a:srgbClr val="FFFFFF"/>
                </a:solidFill>
                <a:cs typeface="Arial" charset="0"/>
              </a:rPr>
              <a:t>	- Crohn’s Disease </a:t>
            </a:r>
          </a:p>
          <a:p>
            <a:pPr>
              <a:buClrTx/>
              <a:buFontTx/>
              <a:buNone/>
            </a:pPr>
            <a:r>
              <a:rPr lang="en-US" altLang="en-US" sz="700" dirty="0">
                <a:solidFill>
                  <a:srgbClr val="FFFFFF"/>
                </a:solidFill>
                <a:cs typeface="Arial" charset="0"/>
              </a:rPr>
              <a:t>	- Constipation </a:t>
            </a:r>
          </a:p>
          <a:p>
            <a:pPr>
              <a:buClrTx/>
              <a:buFontTx/>
              <a:buNone/>
            </a:pPr>
            <a:r>
              <a:rPr lang="en-US" altLang="en-US" sz="700" dirty="0">
                <a:solidFill>
                  <a:srgbClr val="FFFFFF"/>
                </a:solidFill>
                <a:cs typeface="Arial" charset="0"/>
              </a:rPr>
              <a:t>	- Diarrhea </a:t>
            </a:r>
          </a:p>
          <a:p>
            <a:pPr>
              <a:buClrTx/>
              <a:buFontTx/>
              <a:buNone/>
            </a:pPr>
            <a:r>
              <a:rPr lang="en-US" altLang="en-US" sz="700" dirty="0">
                <a:solidFill>
                  <a:srgbClr val="FFFFFF"/>
                </a:solidFill>
                <a:cs typeface="Arial" charset="0"/>
              </a:rPr>
              <a:t>	- </a:t>
            </a:r>
            <a:r>
              <a:rPr lang="en-US" altLang="en-US" sz="700" i="1" dirty="0">
                <a:solidFill>
                  <a:srgbClr val="FFFFFF"/>
                </a:solidFill>
                <a:cs typeface="Arial" charset="0"/>
              </a:rPr>
              <a:t>Helicobacter pylori</a:t>
            </a:r>
          </a:p>
          <a:p>
            <a:pPr>
              <a:buClrTx/>
              <a:buFontTx/>
              <a:buNone/>
            </a:pPr>
            <a:r>
              <a:rPr lang="en-US" altLang="en-US" sz="700" dirty="0">
                <a:solidFill>
                  <a:srgbClr val="FFFFFF"/>
                </a:solidFill>
                <a:cs typeface="Arial" charset="0"/>
              </a:rPr>
              <a:t>	- IBS</a:t>
            </a:r>
          </a:p>
          <a:p>
            <a:pPr>
              <a:buClrTx/>
              <a:buFontTx/>
              <a:buNone/>
            </a:pPr>
            <a:r>
              <a:rPr lang="en-US" altLang="en-US" sz="700" dirty="0">
                <a:solidFill>
                  <a:srgbClr val="FFFFFF"/>
                </a:solidFill>
                <a:cs typeface="Arial" charset="0"/>
              </a:rPr>
              <a:t>	- Liver Disease </a:t>
            </a:r>
          </a:p>
          <a:p>
            <a:pPr>
              <a:buClrTx/>
              <a:buFontTx/>
              <a:buNone/>
            </a:pPr>
            <a:r>
              <a:rPr lang="en-US" altLang="en-US" sz="700" dirty="0">
                <a:solidFill>
                  <a:srgbClr val="FFFFFF"/>
                </a:solidFill>
                <a:cs typeface="Arial" charset="0"/>
              </a:rPr>
              <a:t>	- Neonatal </a:t>
            </a:r>
            <a:r>
              <a:rPr lang="en-US" altLang="en-US" sz="700" dirty="0" err="1">
                <a:solidFill>
                  <a:srgbClr val="FFFFFF"/>
                </a:solidFill>
                <a:cs typeface="Arial" charset="0"/>
              </a:rPr>
              <a:t>Enterocolitis</a:t>
            </a:r>
            <a:r>
              <a:rPr lang="en-US" altLang="en-US" sz="700" dirty="0">
                <a:solidFill>
                  <a:srgbClr val="FFFFFF"/>
                </a:solidFill>
                <a:cs typeface="Arial" charset="0"/>
              </a:rPr>
              <a:t> </a:t>
            </a:r>
          </a:p>
          <a:p>
            <a:pPr>
              <a:buClrTx/>
              <a:buFontTx/>
              <a:buNone/>
            </a:pPr>
            <a:r>
              <a:rPr lang="en-US" altLang="en-US" sz="700" dirty="0">
                <a:solidFill>
                  <a:srgbClr val="FFFFFF"/>
                </a:solidFill>
                <a:cs typeface="Arial" charset="0"/>
              </a:rPr>
              <a:t>	- </a:t>
            </a:r>
            <a:r>
              <a:rPr lang="en-US" altLang="en-US" sz="700" dirty="0" err="1">
                <a:solidFill>
                  <a:srgbClr val="FFFFFF"/>
                </a:solidFill>
                <a:cs typeface="Arial" charset="0"/>
              </a:rPr>
              <a:t>Pouchitis</a:t>
            </a:r>
            <a:r>
              <a:rPr lang="en-US" altLang="en-US" sz="700" dirty="0">
                <a:solidFill>
                  <a:srgbClr val="FFFFFF"/>
                </a:solidFill>
                <a:cs typeface="Arial" charset="0"/>
              </a:rPr>
              <a:t> </a:t>
            </a:r>
          </a:p>
          <a:p>
            <a:pPr>
              <a:buClrTx/>
              <a:buFontTx/>
              <a:buNone/>
            </a:pPr>
            <a:r>
              <a:rPr lang="en-US" altLang="en-US" sz="700" dirty="0">
                <a:solidFill>
                  <a:srgbClr val="FFFFFF"/>
                </a:solidFill>
                <a:cs typeface="Arial" charset="0"/>
              </a:rPr>
              <a:t>	- Regulation of microflora</a:t>
            </a:r>
            <a:r>
              <a:rPr lang="en-US" altLang="en-US" sz="700" dirty="0">
                <a:cs typeface="Arial" charset="0"/>
              </a:rPr>
              <a:t> </a:t>
            </a:r>
          </a:p>
          <a:p>
            <a:pPr>
              <a:buClrTx/>
              <a:buFontTx/>
              <a:buNone/>
            </a:pPr>
            <a:endParaRPr lang="en-US" altLang="en-US" sz="700" dirty="0">
              <a:cs typeface="Arial" charset="0"/>
            </a:endParaRPr>
          </a:p>
        </p:txBody>
      </p:sp>
      <p:sp>
        <p:nvSpPr>
          <p:cNvPr id="8" name="AutoShape 16"/>
          <p:cNvSpPr>
            <a:spLocks noChangeArrowheads="1"/>
          </p:cNvSpPr>
          <p:nvPr/>
        </p:nvSpPr>
        <p:spPr bwMode="auto">
          <a:xfrm>
            <a:off x="7640468" y="2112021"/>
            <a:ext cx="1505628" cy="516744"/>
          </a:xfrm>
          <a:prstGeom prst="wedgeRoundRectCallout">
            <a:avLst>
              <a:gd name="adj1" fmla="val -143843"/>
              <a:gd name="adj2" fmla="val 258643"/>
              <a:gd name="adj3" fmla="val 16667"/>
            </a:avLst>
          </a:prstGeom>
          <a:solidFill>
            <a:srgbClr val="CC3300"/>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solidFill>
                  <a:srgbClr val="FFFFFF"/>
                </a:solidFill>
              </a:rPr>
              <a:t>Cardiovascular</a:t>
            </a:r>
            <a:r>
              <a:rPr lang="en-US" altLang="en-US" sz="700" dirty="0">
                <a:solidFill>
                  <a:srgbClr val="FFFFFF"/>
                </a:solidFill>
              </a:rPr>
              <a:t>- </a:t>
            </a:r>
            <a:r>
              <a:rPr lang="en-US" altLang="en-US" sz="700" b="1" dirty="0">
                <a:solidFill>
                  <a:srgbClr val="FFFFFF"/>
                </a:solidFill>
              </a:rPr>
              <a:t>25  Articles</a:t>
            </a:r>
            <a:r>
              <a:rPr lang="en-US" altLang="en-US" sz="700" dirty="0">
                <a:solidFill>
                  <a:srgbClr val="FFFFFF"/>
                </a:solidFill>
              </a:rPr>
              <a:t> </a:t>
            </a:r>
          </a:p>
          <a:p>
            <a:pPr>
              <a:buClrTx/>
              <a:buFontTx/>
              <a:buNone/>
            </a:pPr>
            <a:r>
              <a:rPr lang="en-US" altLang="en-US" sz="700" dirty="0">
                <a:solidFill>
                  <a:srgbClr val="FFFFFF"/>
                </a:solidFill>
              </a:rPr>
              <a:t>	- Obesity </a:t>
            </a:r>
          </a:p>
          <a:p>
            <a:pPr>
              <a:buClrTx/>
              <a:buFontTx/>
              <a:buNone/>
            </a:pPr>
            <a:r>
              <a:rPr lang="en-US" altLang="en-US" sz="700" dirty="0">
                <a:solidFill>
                  <a:srgbClr val="FFFFFF"/>
                </a:solidFill>
              </a:rPr>
              <a:t>	- Cholesterol </a:t>
            </a:r>
          </a:p>
          <a:p>
            <a:pPr>
              <a:buClrTx/>
              <a:buFontTx/>
              <a:buNone/>
            </a:pPr>
            <a:endParaRPr lang="en-US" altLang="en-US" sz="700" dirty="0">
              <a:solidFill>
                <a:srgbClr val="FFFFFF"/>
              </a:solidFill>
            </a:endParaRPr>
          </a:p>
        </p:txBody>
      </p:sp>
      <p:sp>
        <p:nvSpPr>
          <p:cNvPr id="9" name="AutoShape 28"/>
          <p:cNvSpPr>
            <a:spLocks noChangeArrowheads="1"/>
          </p:cNvSpPr>
          <p:nvPr/>
        </p:nvSpPr>
        <p:spPr bwMode="auto">
          <a:xfrm>
            <a:off x="3884178" y="2508531"/>
            <a:ext cx="1102718" cy="472500"/>
          </a:xfrm>
          <a:prstGeom prst="wedgeRoundRectCallout">
            <a:avLst>
              <a:gd name="adj1" fmla="val 124333"/>
              <a:gd name="adj2" fmla="val 174566"/>
              <a:gd name="adj3" fmla="val 16667"/>
            </a:avLst>
          </a:prstGeom>
          <a:solidFill>
            <a:srgbClr val="FF9999"/>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t>Respiratory – 3 Articles </a:t>
            </a:r>
          </a:p>
          <a:p>
            <a:pPr>
              <a:buClrTx/>
              <a:buFontTx/>
              <a:buNone/>
            </a:pPr>
            <a:r>
              <a:rPr lang="en-US" altLang="en-US" sz="700" dirty="0">
                <a:cs typeface="Arial" charset="0"/>
              </a:rPr>
              <a:t>	- Cystic Fibrosis </a:t>
            </a:r>
          </a:p>
          <a:p>
            <a:pPr>
              <a:buClrTx/>
              <a:buFontTx/>
              <a:buNone/>
            </a:pPr>
            <a:r>
              <a:rPr lang="en-US" altLang="en-US" sz="700" dirty="0">
                <a:cs typeface="Arial" charset="0"/>
              </a:rPr>
              <a:t>	- Ventilator Pneumonia </a:t>
            </a:r>
          </a:p>
          <a:p>
            <a:pPr>
              <a:buClrTx/>
              <a:buFontTx/>
              <a:buNone/>
            </a:pPr>
            <a:r>
              <a:rPr lang="en-US" altLang="en-US" sz="700" dirty="0">
                <a:cs typeface="Arial" charset="0"/>
              </a:rPr>
              <a:t>	- Common Cold </a:t>
            </a:r>
          </a:p>
        </p:txBody>
      </p:sp>
      <p:sp>
        <p:nvSpPr>
          <p:cNvPr id="10" name="AutoShape 31"/>
          <p:cNvSpPr>
            <a:spLocks noChangeArrowheads="1"/>
          </p:cNvSpPr>
          <p:nvPr/>
        </p:nvSpPr>
        <p:spPr bwMode="auto">
          <a:xfrm>
            <a:off x="4425944" y="855666"/>
            <a:ext cx="1121902" cy="389236"/>
          </a:xfrm>
          <a:prstGeom prst="wedgeRoundRectCallout">
            <a:avLst>
              <a:gd name="adj1" fmla="val 54918"/>
              <a:gd name="adj2" fmla="val 137630"/>
              <a:gd name="adj3" fmla="val 16667"/>
            </a:avLst>
          </a:prstGeom>
          <a:solidFill>
            <a:srgbClr val="7030A0"/>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solidFill>
                  <a:srgbClr val="FFFFFF"/>
                </a:solidFill>
              </a:rPr>
              <a:t>Endocrine</a:t>
            </a:r>
            <a:r>
              <a:rPr lang="en-US" altLang="en-US" sz="700" dirty="0">
                <a:solidFill>
                  <a:srgbClr val="FFFFFF"/>
                </a:solidFill>
              </a:rPr>
              <a:t> – </a:t>
            </a:r>
            <a:r>
              <a:rPr lang="en-US" altLang="en-US" sz="700" b="1" dirty="0">
                <a:solidFill>
                  <a:srgbClr val="FFFFFF"/>
                </a:solidFill>
              </a:rPr>
              <a:t>12 Articles</a:t>
            </a:r>
          </a:p>
          <a:p>
            <a:pPr>
              <a:buClrTx/>
              <a:buFontTx/>
              <a:buNone/>
            </a:pPr>
            <a:r>
              <a:rPr lang="en-US" altLang="en-US" sz="700" dirty="0">
                <a:solidFill>
                  <a:srgbClr val="FFFFFF"/>
                </a:solidFill>
              </a:rPr>
              <a:t>	- Diabetes</a:t>
            </a:r>
          </a:p>
          <a:p>
            <a:pPr>
              <a:buClrTx/>
              <a:buFontTx/>
              <a:buNone/>
            </a:pPr>
            <a:r>
              <a:rPr lang="en-US" altLang="en-US" sz="700" dirty="0">
                <a:solidFill>
                  <a:srgbClr val="FFFFFF"/>
                </a:solidFill>
              </a:rPr>
              <a:t>	- Gestational diabetes</a:t>
            </a:r>
          </a:p>
        </p:txBody>
      </p:sp>
      <p:sp>
        <p:nvSpPr>
          <p:cNvPr id="11" name="AutoShape 33"/>
          <p:cNvSpPr>
            <a:spLocks noChangeArrowheads="1"/>
          </p:cNvSpPr>
          <p:nvPr/>
        </p:nvSpPr>
        <p:spPr bwMode="auto">
          <a:xfrm>
            <a:off x="4031635" y="1352435"/>
            <a:ext cx="955260" cy="642062"/>
          </a:xfrm>
          <a:prstGeom prst="wedgeRoundRectCallout">
            <a:avLst>
              <a:gd name="adj1" fmla="val 162564"/>
              <a:gd name="adj2" fmla="val 175975"/>
              <a:gd name="adj3" fmla="val 16667"/>
            </a:avLst>
          </a:prstGeom>
          <a:solidFill>
            <a:srgbClr val="00FFFF"/>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t>Immune 35 Articles </a:t>
            </a:r>
          </a:p>
          <a:p>
            <a:pPr>
              <a:buClrTx/>
              <a:buFontTx/>
              <a:buNone/>
            </a:pPr>
            <a:r>
              <a:rPr lang="en-US" altLang="en-US" sz="700" dirty="0"/>
              <a:t>	- Immune regulation</a:t>
            </a:r>
          </a:p>
          <a:p>
            <a:pPr>
              <a:buClrTx/>
              <a:buFontTx/>
              <a:buNone/>
            </a:pPr>
            <a:r>
              <a:rPr lang="en-US" altLang="en-US" sz="700" dirty="0"/>
              <a:t>	- Allergies</a:t>
            </a:r>
          </a:p>
          <a:p>
            <a:pPr>
              <a:buClrTx/>
              <a:buFontTx/>
              <a:buNone/>
            </a:pPr>
            <a:r>
              <a:rPr lang="en-US" altLang="en-US" sz="700" dirty="0"/>
              <a:t>	- Allergic Rhinitis</a:t>
            </a:r>
          </a:p>
          <a:p>
            <a:pPr>
              <a:buClrTx/>
              <a:buFontTx/>
              <a:buNone/>
            </a:pPr>
            <a:r>
              <a:rPr lang="en-US" altLang="en-US" sz="700" dirty="0"/>
              <a:t>	- Wound Therapy</a:t>
            </a:r>
          </a:p>
        </p:txBody>
      </p:sp>
      <p:sp>
        <p:nvSpPr>
          <p:cNvPr id="12" name="AutoShape 35"/>
          <p:cNvSpPr>
            <a:spLocks noChangeArrowheads="1"/>
          </p:cNvSpPr>
          <p:nvPr/>
        </p:nvSpPr>
        <p:spPr bwMode="auto">
          <a:xfrm>
            <a:off x="3768293" y="3947453"/>
            <a:ext cx="969188" cy="455213"/>
          </a:xfrm>
          <a:prstGeom prst="wedgeRoundRectCallout">
            <a:avLst>
              <a:gd name="adj1" fmla="val 48704"/>
              <a:gd name="adj2" fmla="val 134532"/>
              <a:gd name="adj3" fmla="val 16667"/>
            </a:avLst>
          </a:prstGeom>
          <a:solidFill>
            <a:srgbClr val="99FFCC"/>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t>Skin</a:t>
            </a:r>
            <a:r>
              <a:rPr lang="en-US" altLang="en-US" sz="700" dirty="0"/>
              <a:t> – </a:t>
            </a:r>
            <a:r>
              <a:rPr lang="en-US" altLang="en-US" sz="700" b="1" dirty="0"/>
              <a:t>15 Articles</a:t>
            </a:r>
          </a:p>
          <a:p>
            <a:pPr>
              <a:buClrTx/>
              <a:buFontTx/>
              <a:buNone/>
            </a:pPr>
            <a:r>
              <a:rPr lang="en-US" altLang="en-US" sz="700" dirty="0"/>
              <a:t>	- Eczema</a:t>
            </a:r>
          </a:p>
          <a:p>
            <a:pPr>
              <a:buClrTx/>
              <a:buFontTx/>
              <a:buNone/>
            </a:pPr>
            <a:r>
              <a:rPr lang="en-US" altLang="en-US" sz="700" dirty="0"/>
              <a:t>	- Atopic dermatitis </a:t>
            </a:r>
          </a:p>
        </p:txBody>
      </p:sp>
      <p:sp>
        <p:nvSpPr>
          <p:cNvPr id="13" name="AutoShape 29"/>
          <p:cNvSpPr>
            <a:spLocks noChangeArrowheads="1"/>
          </p:cNvSpPr>
          <p:nvPr/>
        </p:nvSpPr>
        <p:spPr bwMode="auto">
          <a:xfrm>
            <a:off x="6369013" y="442341"/>
            <a:ext cx="1020218" cy="355864"/>
          </a:xfrm>
          <a:prstGeom prst="wedgeRoundRectCallout">
            <a:avLst>
              <a:gd name="adj1" fmla="val -51846"/>
              <a:gd name="adj2" fmla="val 153932"/>
              <a:gd name="adj3" fmla="val 16667"/>
            </a:avLst>
          </a:prstGeom>
          <a:solidFill>
            <a:schemeClr val="tx1"/>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lgn="ctr">
              <a:buClrTx/>
              <a:buFontTx/>
              <a:buNone/>
            </a:pPr>
            <a:r>
              <a:rPr lang="en-US" altLang="en-US" sz="700" b="1" dirty="0">
                <a:solidFill>
                  <a:srgbClr val="FFFFFF"/>
                </a:solidFill>
              </a:rPr>
              <a:t>Neurological- 1 Article</a:t>
            </a:r>
          </a:p>
          <a:p>
            <a:pPr>
              <a:buClrTx/>
              <a:buFontTx/>
              <a:buNone/>
            </a:pPr>
            <a:r>
              <a:rPr lang="en-US" altLang="en-US" sz="700" dirty="0">
                <a:solidFill>
                  <a:srgbClr val="FFFFFF"/>
                </a:solidFill>
              </a:rPr>
              <a:t>	- Brain activity </a:t>
            </a:r>
            <a:r>
              <a:rPr lang="en-US" altLang="en-US" sz="700" b="1" dirty="0">
                <a:solidFill>
                  <a:srgbClr val="FFFFFF"/>
                </a:solidFill>
              </a:rPr>
              <a:t> </a:t>
            </a:r>
          </a:p>
        </p:txBody>
      </p:sp>
      <p:sp>
        <p:nvSpPr>
          <p:cNvPr id="16" name="AutoShape 14"/>
          <p:cNvSpPr>
            <a:spLocks noChangeArrowheads="1"/>
          </p:cNvSpPr>
          <p:nvPr/>
        </p:nvSpPr>
        <p:spPr bwMode="auto">
          <a:xfrm>
            <a:off x="8250912" y="5925125"/>
            <a:ext cx="1653739" cy="609534"/>
          </a:xfrm>
          <a:prstGeom prst="wedgeRoundRectCallout">
            <a:avLst>
              <a:gd name="adj1" fmla="val -189797"/>
              <a:gd name="adj2" fmla="val -34933"/>
              <a:gd name="adj3" fmla="val 16667"/>
            </a:avLst>
          </a:prstGeom>
          <a:solidFill>
            <a:schemeClr val="accent1">
              <a:lumMod val="75000"/>
            </a:schemeClr>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solidFill>
                  <a:srgbClr val="FFFFFF"/>
                </a:solidFill>
              </a:rPr>
              <a:t>Female reproduction</a:t>
            </a:r>
            <a:r>
              <a:rPr lang="en-US" altLang="en-US" sz="700" dirty="0">
                <a:solidFill>
                  <a:srgbClr val="FFFFFF"/>
                </a:solidFill>
              </a:rPr>
              <a:t> –</a:t>
            </a:r>
            <a:r>
              <a:rPr lang="en-US" altLang="en-US" sz="700" b="1" dirty="0">
                <a:solidFill>
                  <a:srgbClr val="FFFFFF"/>
                </a:solidFill>
              </a:rPr>
              <a:t> 20 Articles</a:t>
            </a:r>
          </a:p>
          <a:p>
            <a:pPr>
              <a:buClrTx/>
              <a:buFontTx/>
              <a:buNone/>
            </a:pPr>
            <a:r>
              <a:rPr lang="en-US" altLang="en-US" sz="700" dirty="0">
                <a:solidFill>
                  <a:srgbClr val="FFFFFF"/>
                </a:solidFill>
              </a:rPr>
              <a:t>	- Bacterial Vaginosis</a:t>
            </a:r>
          </a:p>
          <a:p>
            <a:pPr>
              <a:buClrTx/>
              <a:buFontTx/>
              <a:buNone/>
            </a:pPr>
            <a:r>
              <a:rPr lang="en-US" altLang="en-US" sz="700" dirty="0">
                <a:solidFill>
                  <a:srgbClr val="FFFFFF"/>
                </a:solidFill>
              </a:rPr>
              <a:t>	- Vaginal Health</a:t>
            </a:r>
          </a:p>
          <a:p>
            <a:pPr>
              <a:buClrTx/>
              <a:buFontTx/>
              <a:buNone/>
            </a:pPr>
            <a:r>
              <a:rPr lang="en-US" altLang="en-US" sz="700" dirty="0">
                <a:solidFill>
                  <a:srgbClr val="FFFFFF"/>
                </a:solidFill>
              </a:rPr>
              <a:t>	- Yeast infection</a:t>
            </a:r>
          </a:p>
          <a:p>
            <a:pPr>
              <a:buClrTx/>
              <a:buFontTx/>
              <a:buNone/>
            </a:pPr>
            <a:r>
              <a:rPr lang="en-US" altLang="en-US" sz="700" dirty="0">
                <a:solidFill>
                  <a:srgbClr val="FFFFFF"/>
                </a:solidFill>
              </a:rPr>
              <a:t>	</a:t>
            </a:r>
          </a:p>
        </p:txBody>
      </p:sp>
      <p:sp>
        <p:nvSpPr>
          <p:cNvPr id="17" name="AutoShape 37"/>
          <p:cNvSpPr>
            <a:spLocks noChangeArrowheads="1"/>
          </p:cNvSpPr>
          <p:nvPr/>
        </p:nvSpPr>
        <p:spPr bwMode="auto">
          <a:xfrm>
            <a:off x="3656149" y="5405190"/>
            <a:ext cx="1062652" cy="331779"/>
          </a:xfrm>
          <a:prstGeom prst="wedgeRoundRectCallout">
            <a:avLst>
              <a:gd name="adj1" fmla="val 120502"/>
              <a:gd name="adj2" fmla="val 168699"/>
              <a:gd name="adj3" fmla="val 16667"/>
            </a:avLst>
          </a:prstGeom>
          <a:solidFill>
            <a:srgbClr val="FFFF00"/>
          </a:solidFill>
          <a:ln w="9360" cap="flat">
            <a:solidFill>
              <a:srgbClr val="000000"/>
            </a:solidFill>
            <a:round/>
            <a:headEnd/>
            <a:tailEnd/>
          </a:ln>
          <a:effectLst/>
          <a:extLst/>
        </p:spPr>
        <p:txBody>
          <a:bodyPr wrap="none" lIns="18747" tIns="15598" rIns="18747" bIns="9374"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Unicode MS" charset="0"/>
              </a:defRPr>
            </a:lvl9pPr>
          </a:lstStyle>
          <a:p>
            <a:pPr>
              <a:buClrTx/>
              <a:buFontTx/>
              <a:buNone/>
            </a:pPr>
            <a:r>
              <a:rPr lang="en-US" altLang="en-US" sz="700" b="1" dirty="0"/>
              <a:t>Joint Health</a:t>
            </a:r>
            <a:r>
              <a:rPr lang="en-US" altLang="en-US" sz="700" dirty="0"/>
              <a:t> – 2</a:t>
            </a:r>
            <a:r>
              <a:rPr lang="en-US" altLang="en-US" sz="700" b="1" dirty="0"/>
              <a:t> Article</a:t>
            </a:r>
            <a:r>
              <a:rPr lang="en-US" altLang="en-US" sz="700" dirty="0"/>
              <a:t> </a:t>
            </a:r>
          </a:p>
          <a:p>
            <a:pPr>
              <a:buClrTx/>
              <a:buFontTx/>
              <a:buNone/>
            </a:pPr>
            <a:r>
              <a:rPr lang="en-US" altLang="en-US" sz="700" dirty="0"/>
              <a:t>	- Arthritis</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225" y="1519559"/>
            <a:ext cx="1894582" cy="812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9008484" y="442341"/>
            <a:ext cx="1969932" cy="2062103"/>
          </a:xfrm>
          <a:prstGeom prst="rect">
            <a:avLst/>
          </a:prstGeom>
        </p:spPr>
        <p:txBody>
          <a:bodyPr wrap="square">
            <a:spAutoFit/>
          </a:bodyPr>
          <a:lstStyle/>
          <a:p>
            <a:pPr algn="ctr"/>
            <a:r>
              <a:rPr lang="en-US" sz="3200" dirty="0">
                <a:solidFill>
                  <a:srgbClr val="FF0000"/>
                </a:solidFill>
                <a:effectLst>
                  <a:outerShdw blurRad="38100" dist="38100" dir="2700000" algn="tl">
                    <a:srgbClr val="000000">
                      <a:alpha val="43137"/>
                    </a:srgbClr>
                  </a:outerShdw>
                </a:effectLst>
              </a:rPr>
              <a:t>AGING</a:t>
            </a:r>
          </a:p>
          <a:p>
            <a:pPr algn="ctr"/>
            <a:r>
              <a:rPr lang="en-US" sz="3200" dirty="0">
                <a:solidFill>
                  <a:srgbClr val="FF0000"/>
                </a:solidFill>
                <a:effectLst>
                  <a:outerShdw blurRad="38100" dist="38100" dir="2700000" algn="tl">
                    <a:srgbClr val="000000">
                      <a:alpha val="43137"/>
                    </a:srgbClr>
                  </a:outerShdw>
                </a:effectLst>
              </a:rPr>
              <a:t>35 Articles</a:t>
            </a:r>
          </a:p>
          <a:p>
            <a:pPr lvl="1"/>
            <a:r>
              <a:rPr lang="en-US" sz="1600" dirty="0">
                <a:solidFill>
                  <a:srgbClr val="FF0000"/>
                </a:solidFill>
                <a:effectLst>
                  <a:outerShdw blurRad="38100" dist="38100" dir="2700000" algn="tl">
                    <a:srgbClr val="000000">
                      <a:alpha val="43137"/>
                    </a:srgbClr>
                  </a:outerShdw>
                </a:effectLst>
              </a:rPr>
              <a:t>-cognition</a:t>
            </a:r>
          </a:p>
          <a:p>
            <a:pPr lvl="1"/>
            <a:r>
              <a:rPr lang="en-US" sz="1600" dirty="0">
                <a:solidFill>
                  <a:srgbClr val="FF0000"/>
                </a:solidFill>
                <a:effectLst>
                  <a:outerShdw blurRad="38100" dist="38100" dir="2700000" algn="tl">
                    <a:srgbClr val="000000">
                      <a:alpha val="43137"/>
                    </a:srgbClr>
                  </a:outerShdw>
                </a:effectLst>
              </a:rPr>
              <a:t>-dementia</a:t>
            </a:r>
          </a:p>
          <a:p>
            <a:pPr lvl="1"/>
            <a:r>
              <a:rPr lang="en-US" sz="1600" dirty="0">
                <a:solidFill>
                  <a:srgbClr val="FF0000"/>
                </a:solidFill>
                <a:effectLst>
                  <a:outerShdw blurRad="38100" dist="38100" dir="2700000" algn="tl">
                    <a:srgbClr val="000000">
                      <a:alpha val="43137"/>
                    </a:srgbClr>
                  </a:outerShdw>
                </a:effectLst>
              </a:rPr>
              <a:t>-AD</a:t>
            </a:r>
          </a:p>
          <a:p>
            <a:pPr lvl="1"/>
            <a:r>
              <a:rPr lang="en-US" sz="1600" dirty="0">
                <a:solidFill>
                  <a:srgbClr val="FF0000"/>
                </a:solidFill>
                <a:effectLst>
                  <a:outerShdw blurRad="38100" dist="38100" dir="2700000" algn="tl">
                    <a:srgbClr val="000000">
                      <a:alpha val="43137"/>
                    </a:srgbClr>
                  </a:outerShdw>
                </a:effectLst>
              </a:rPr>
              <a:t>-probiotics</a:t>
            </a:r>
          </a:p>
        </p:txBody>
      </p:sp>
      <p:sp>
        <p:nvSpPr>
          <p:cNvPr id="4" name="Rectangle 3"/>
          <p:cNvSpPr/>
          <p:nvPr/>
        </p:nvSpPr>
        <p:spPr>
          <a:xfrm>
            <a:off x="902607" y="3325448"/>
            <a:ext cx="2302791" cy="2062103"/>
          </a:xfrm>
          <a:prstGeom prst="rect">
            <a:avLst/>
          </a:prstGeom>
        </p:spPr>
        <p:txBody>
          <a:bodyPr wrap="square">
            <a:spAutoFit/>
          </a:bodyPr>
          <a:lstStyle/>
          <a:p>
            <a:pPr algn="ctr"/>
            <a:r>
              <a:rPr lang="en-US" sz="3200" dirty="0">
                <a:solidFill>
                  <a:srgbClr val="FF0000"/>
                </a:solidFill>
                <a:effectLst>
                  <a:outerShdw blurRad="38100" dist="38100" dir="2700000" algn="tl">
                    <a:srgbClr val="000000">
                      <a:alpha val="43137"/>
                    </a:srgbClr>
                  </a:outerShdw>
                </a:effectLst>
              </a:rPr>
              <a:t>WOUNDS</a:t>
            </a:r>
          </a:p>
          <a:p>
            <a:pPr algn="ctr"/>
            <a:r>
              <a:rPr lang="en-US" sz="3200" dirty="0">
                <a:solidFill>
                  <a:srgbClr val="FF0000"/>
                </a:solidFill>
                <a:effectLst>
                  <a:outerShdw blurRad="38100" dist="38100" dir="2700000" algn="tl">
                    <a:srgbClr val="000000">
                      <a:alpha val="43137"/>
                    </a:srgbClr>
                  </a:outerShdw>
                </a:effectLst>
              </a:rPr>
              <a:t>34 Articles</a:t>
            </a:r>
          </a:p>
          <a:p>
            <a:pPr lvl="1"/>
            <a:r>
              <a:rPr lang="en-US" sz="1600" dirty="0">
                <a:solidFill>
                  <a:srgbClr val="FF0000"/>
                </a:solidFill>
                <a:effectLst>
                  <a:outerShdw blurRad="38100" dist="38100" dir="2700000" algn="tl">
                    <a:srgbClr val="000000">
                      <a:alpha val="43137"/>
                    </a:srgbClr>
                  </a:outerShdw>
                </a:effectLst>
              </a:rPr>
              <a:t>-tissue engineering</a:t>
            </a:r>
          </a:p>
          <a:p>
            <a:pPr lvl="1"/>
            <a:r>
              <a:rPr lang="en-US" sz="1600" dirty="0">
                <a:solidFill>
                  <a:srgbClr val="FF0000"/>
                </a:solidFill>
                <a:effectLst>
                  <a:outerShdw blurRad="38100" dist="38100" dir="2700000" algn="tl">
                    <a:srgbClr val="000000">
                      <a:alpha val="43137"/>
                    </a:srgbClr>
                  </a:outerShdw>
                </a:effectLst>
              </a:rPr>
              <a:t>-biosensors</a:t>
            </a:r>
          </a:p>
          <a:p>
            <a:pPr lvl="1"/>
            <a:r>
              <a:rPr lang="en-US" sz="1600" dirty="0">
                <a:solidFill>
                  <a:srgbClr val="FF0000"/>
                </a:solidFill>
                <a:effectLst>
                  <a:outerShdw blurRad="38100" dist="38100" dir="2700000" algn="tl">
                    <a:srgbClr val="000000">
                      <a:alpha val="43137"/>
                    </a:srgbClr>
                  </a:outerShdw>
                </a:effectLst>
              </a:rPr>
              <a:t>-chronic </a:t>
            </a:r>
          </a:p>
          <a:p>
            <a:pPr lvl="1"/>
            <a:r>
              <a:rPr lang="en-US" sz="1600" dirty="0">
                <a:solidFill>
                  <a:srgbClr val="FF0000"/>
                </a:solidFill>
                <a:effectLst>
                  <a:outerShdw blurRad="38100" dist="38100" dir="2700000" algn="tl">
                    <a:srgbClr val="000000">
                      <a:alpha val="43137"/>
                    </a:srgbClr>
                  </a:outerShdw>
                </a:effectLst>
              </a:rPr>
              <a:t>-probiotics</a:t>
            </a:r>
          </a:p>
        </p:txBody>
      </p:sp>
      <p:pic>
        <p:nvPicPr>
          <p:cNvPr id="6" name="Picture 5"/>
          <p:cNvPicPr>
            <a:picLocks noChangeAspect="1"/>
          </p:cNvPicPr>
          <p:nvPr/>
        </p:nvPicPr>
        <p:blipFill>
          <a:blip r:embed="rId4" cstate="print"/>
          <a:stretch>
            <a:fillRect/>
          </a:stretch>
        </p:blipFill>
        <p:spPr>
          <a:xfrm>
            <a:off x="9477451" y="3413234"/>
            <a:ext cx="2444708" cy="2323735"/>
          </a:xfrm>
          <a:prstGeom prst="rect">
            <a:avLst/>
          </a:prstGeom>
        </p:spPr>
      </p:pic>
      <p:sp>
        <p:nvSpPr>
          <p:cNvPr id="18" name="TextBox 17">
            <a:extLst>
              <a:ext uri="{FF2B5EF4-FFF2-40B4-BE49-F238E27FC236}">
                <a16:creationId xmlns:a16="http://schemas.microsoft.com/office/drawing/2014/main" id="{B45942F2-838B-4359-9144-3713D2618E8F}"/>
              </a:ext>
            </a:extLst>
          </p:cNvPr>
          <p:cNvSpPr txBox="1"/>
          <p:nvPr/>
        </p:nvSpPr>
        <p:spPr>
          <a:xfrm>
            <a:off x="5433237" y="2628765"/>
            <a:ext cx="2031824" cy="1446550"/>
          </a:xfrm>
          <a:prstGeom prst="rect">
            <a:avLst/>
          </a:prstGeom>
          <a:noFill/>
        </p:spPr>
        <p:txBody>
          <a:bodyPr wrap="square" rtlCol="0">
            <a:spAutoFit/>
          </a:bodyPr>
          <a:lstStyle/>
          <a:p>
            <a:r>
              <a:rPr lang="en-US" sz="4400" dirty="0">
                <a:solidFill>
                  <a:srgbClr val="FF0000"/>
                </a:solidFill>
              </a:rPr>
              <a:t>310</a:t>
            </a:r>
          </a:p>
          <a:p>
            <a:r>
              <a:rPr lang="en-US" sz="4400" dirty="0">
                <a:solidFill>
                  <a:srgbClr val="FF0000"/>
                </a:solidFill>
              </a:rPr>
              <a:t>Articles</a:t>
            </a:r>
          </a:p>
        </p:txBody>
      </p:sp>
    </p:spTree>
    <p:extLst>
      <p:ext uri="{BB962C8B-B14F-4D97-AF65-F5344CB8AC3E}">
        <p14:creationId xmlns:p14="http://schemas.microsoft.com/office/powerpoint/2010/main" val="3521858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EA87-8C99-4B63-B6C7-1224F070FE2E}"/>
              </a:ext>
            </a:extLst>
          </p:cNvPr>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nvPr>
        </p:nvGraphicFramePr>
        <p:xfrm>
          <a:off x="0" y="0"/>
          <a:ext cx="0" cy="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574043753"/>
                    </a:ext>
                  </a:extLst>
                </a:gridCol>
                <a:gridCol w="1354667">
                  <a:extLst>
                    <a:ext uri="{9D8B030D-6E8A-4147-A177-3AD203B41FA5}">
                      <a16:colId xmlns:a16="http://schemas.microsoft.com/office/drawing/2014/main" val="43511290"/>
                    </a:ext>
                  </a:extLst>
                </a:gridCol>
                <a:gridCol w="1354667">
                  <a:extLst>
                    <a:ext uri="{9D8B030D-6E8A-4147-A177-3AD203B41FA5}">
                      <a16:colId xmlns:a16="http://schemas.microsoft.com/office/drawing/2014/main" val="3355562152"/>
                    </a:ext>
                  </a:extLst>
                </a:gridCol>
                <a:gridCol w="1354667">
                  <a:extLst>
                    <a:ext uri="{9D8B030D-6E8A-4147-A177-3AD203B41FA5}">
                      <a16:colId xmlns:a16="http://schemas.microsoft.com/office/drawing/2014/main" val="4051048732"/>
                    </a:ext>
                  </a:extLst>
                </a:gridCol>
                <a:gridCol w="1354667">
                  <a:extLst>
                    <a:ext uri="{9D8B030D-6E8A-4147-A177-3AD203B41FA5}">
                      <a16:colId xmlns:a16="http://schemas.microsoft.com/office/drawing/2014/main" val="2856819341"/>
                    </a:ext>
                  </a:extLst>
                </a:gridCol>
                <a:gridCol w="1354667">
                  <a:extLst>
                    <a:ext uri="{9D8B030D-6E8A-4147-A177-3AD203B41FA5}">
                      <a16:colId xmlns:a16="http://schemas.microsoft.com/office/drawing/2014/main" val="2869539471"/>
                    </a:ext>
                  </a:extLst>
                </a:gridCol>
              </a:tblGrid>
              <a:tr h="370840">
                <a:tc>
                  <a:txBody>
                    <a:bodyPr/>
                    <a:lstStyle/>
                    <a:p>
                      <a:r>
                        <a:rPr lang="en-US" dirty="0"/>
                        <a:t>Articles</a:t>
                      </a:r>
                    </a:p>
                  </a:txBody>
                  <a:tcPr/>
                </a:tc>
                <a:tc>
                  <a:txBody>
                    <a:bodyPr/>
                    <a:lstStyle/>
                    <a:p>
                      <a:pPr algn="ctr"/>
                      <a:r>
                        <a:rPr lang="en-US" dirty="0"/>
                        <a:t>Condition</a:t>
                      </a:r>
                    </a:p>
                  </a:txBody>
                  <a:tcPr anchor="ctr"/>
                </a:tc>
                <a:tc>
                  <a:txBody>
                    <a:bodyPr/>
                    <a:lstStyle/>
                    <a:p>
                      <a:pPr algn="ctr"/>
                      <a:r>
                        <a:rPr lang="en-US" dirty="0"/>
                        <a:t>Study</a:t>
                      </a:r>
                    </a:p>
                  </a:txBody>
                  <a:tcPr anchor="ctr"/>
                </a:tc>
                <a:tc>
                  <a:txBody>
                    <a:bodyPr/>
                    <a:lstStyle/>
                    <a:p>
                      <a:pPr algn="ctr"/>
                      <a:r>
                        <a:rPr lang="en-US" dirty="0"/>
                        <a:t>Strength</a:t>
                      </a:r>
                    </a:p>
                  </a:txBody>
                  <a:tcPr anchor="ctr"/>
                </a:tc>
                <a:tc>
                  <a:txBody>
                    <a:bodyPr/>
                    <a:lstStyle/>
                    <a:p>
                      <a:pPr algn="ctr"/>
                      <a:r>
                        <a:rPr lang="en-US" dirty="0"/>
                        <a:t>Microbe</a:t>
                      </a:r>
                    </a:p>
                  </a:txBody>
                  <a:tcPr anchor="ctr"/>
                </a:tc>
                <a:tc>
                  <a:txBody>
                    <a:bodyPr/>
                    <a:lstStyle/>
                    <a:p>
                      <a:pPr algn="ctr"/>
                      <a:r>
                        <a:rPr lang="en-US" dirty="0"/>
                        <a:t>Probiotic</a:t>
                      </a:r>
                    </a:p>
                  </a:txBody>
                  <a:tcPr anchor="ctr"/>
                </a:tc>
                <a:extLst>
                  <a:ext uri="{0D108BD9-81ED-4DB2-BD59-A6C34878D82A}">
                    <a16:rowId xmlns:a16="http://schemas.microsoft.com/office/drawing/2014/main" val="621372511"/>
                  </a:ext>
                </a:extLst>
              </a:tr>
              <a:tr h="370840">
                <a:tc>
                  <a:txBody>
                    <a:bodyPr/>
                    <a:lstStyle/>
                    <a:p>
                      <a:r>
                        <a:rPr lang="en-US" dirty="0"/>
                        <a:t>W - 1</a:t>
                      </a:r>
                    </a:p>
                  </a:txBody>
                  <a:tcPr/>
                </a:tc>
                <a:tc>
                  <a:txBody>
                    <a:bodyPr/>
                    <a:lstStyle/>
                    <a:p>
                      <a:r>
                        <a:rPr lang="en-US" dirty="0"/>
                        <a:t>TAXONOMY</a:t>
                      </a:r>
                    </a:p>
                  </a:txBody>
                  <a:tcPr/>
                </a:tc>
                <a:tc>
                  <a:txBody>
                    <a:bodyPr/>
                    <a:lstStyle/>
                    <a:p>
                      <a:r>
                        <a:rPr lang="en-US" dirty="0"/>
                        <a:t>REVIEW(IV)</a:t>
                      </a:r>
                    </a:p>
                  </a:txBody>
                  <a:tcPr/>
                </a:tc>
                <a:tc>
                  <a:txBody>
                    <a:bodyPr/>
                    <a:lstStyle/>
                    <a:p>
                      <a:r>
                        <a:rPr lang="en-US" dirty="0"/>
                        <a:t>A</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2491267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- 2</a:t>
                      </a:r>
                    </a:p>
                  </a:txBody>
                  <a:tcPr/>
                </a:tc>
                <a:tc>
                  <a:txBody>
                    <a:bodyPr/>
                    <a:lstStyle/>
                    <a:p>
                      <a:r>
                        <a:rPr lang="en-US" dirty="0"/>
                        <a:t>BIOFILMS</a:t>
                      </a:r>
                    </a:p>
                  </a:txBody>
                  <a:tcPr/>
                </a:tc>
                <a:tc>
                  <a:txBody>
                    <a:bodyPr/>
                    <a:lstStyle/>
                    <a:p>
                      <a:r>
                        <a:rPr lang="en-US" dirty="0"/>
                        <a:t>REVIEW(IV)</a:t>
                      </a:r>
                    </a:p>
                  </a:txBody>
                  <a:tcPr/>
                </a:tc>
                <a:tc>
                  <a:txBody>
                    <a:bodyPr/>
                    <a:lstStyle/>
                    <a:p>
                      <a:r>
                        <a:rPr lang="en-US" dirty="0"/>
                        <a:t>A</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3591780025"/>
                  </a:ext>
                </a:extLst>
              </a:tr>
              <a:tr h="370840">
                <a:tc>
                  <a:txBody>
                    <a:bodyPr/>
                    <a:lstStyle/>
                    <a:p>
                      <a:r>
                        <a:rPr lang="en-US" dirty="0"/>
                        <a:t>W - 3</a:t>
                      </a:r>
                    </a:p>
                  </a:txBody>
                  <a:tcPr/>
                </a:tc>
                <a:tc>
                  <a:txBody>
                    <a:bodyPr/>
                    <a:lstStyle/>
                    <a:p>
                      <a:r>
                        <a:rPr lang="en-US" dirty="0"/>
                        <a:t>MYCOBIOM</a:t>
                      </a:r>
                    </a:p>
                  </a:txBody>
                  <a:tcPr/>
                </a:tc>
                <a:tc>
                  <a:txBody>
                    <a:bodyPr/>
                    <a:lstStyle/>
                    <a:p>
                      <a:r>
                        <a:rPr lang="en-US" dirty="0"/>
                        <a:t>REVIEW</a:t>
                      </a:r>
                    </a:p>
                  </a:txBody>
                  <a:tcPr/>
                </a:tc>
                <a:tc>
                  <a:txBody>
                    <a:bodyPr/>
                    <a:lstStyle/>
                    <a:p>
                      <a:r>
                        <a:rPr lang="en-US" dirty="0"/>
                        <a:t>B</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1700570790"/>
                  </a:ext>
                </a:extLst>
              </a:tr>
              <a:tr h="370840">
                <a:tc>
                  <a:txBody>
                    <a:bodyPr/>
                    <a:lstStyle/>
                    <a:p>
                      <a:r>
                        <a:rPr lang="en-US" dirty="0"/>
                        <a:t>W - 5</a:t>
                      </a:r>
                    </a:p>
                  </a:txBody>
                  <a:tcPr/>
                </a:tc>
                <a:tc>
                  <a:txBody>
                    <a:bodyPr/>
                    <a:lstStyle/>
                    <a:p>
                      <a:r>
                        <a:rPr lang="en-US" dirty="0"/>
                        <a:t>3-D-MODEL</a:t>
                      </a:r>
                    </a:p>
                  </a:txBody>
                  <a:tcPr/>
                </a:tc>
                <a:tc>
                  <a:txBody>
                    <a:bodyPr/>
                    <a:lstStyle/>
                    <a:p>
                      <a:r>
                        <a:rPr lang="en-US" dirty="0"/>
                        <a:t>REVIEW(IV)</a:t>
                      </a:r>
                    </a:p>
                  </a:txBody>
                  <a:tcPr/>
                </a:tc>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926722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a:t>
                      </a:r>
                      <a:r>
                        <a:rPr lang="en-US" baseline="0" dirty="0"/>
                        <a:t> 12</a:t>
                      </a:r>
                      <a:endParaRPr lang="en-US" dirty="0"/>
                    </a:p>
                  </a:txBody>
                  <a:tcPr/>
                </a:tc>
                <a:tc>
                  <a:txBody>
                    <a:bodyPr/>
                    <a:lstStyle/>
                    <a:p>
                      <a:r>
                        <a:rPr lang="en-US" dirty="0"/>
                        <a:t>CORE GENE</a:t>
                      </a:r>
                    </a:p>
                  </a:txBody>
                  <a:tcPr/>
                </a:tc>
                <a:tc>
                  <a:txBody>
                    <a:bodyPr/>
                    <a:lstStyle/>
                    <a:p>
                      <a:r>
                        <a:rPr lang="en-US" dirty="0"/>
                        <a:t>IV</a:t>
                      </a:r>
                    </a:p>
                  </a:txBody>
                  <a:tcPr/>
                </a:tc>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5923371"/>
                  </a:ext>
                </a:extLst>
              </a:tr>
              <a:tr h="370840">
                <a:tc>
                  <a:txBody>
                    <a:bodyPr/>
                    <a:lstStyle/>
                    <a:p>
                      <a:r>
                        <a:rPr lang="en-US" dirty="0"/>
                        <a:t>W - 21</a:t>
                      </a:r>
                    </a:p>
                  </a:txBody>
                  <a:tcPr/>
                </a:tc>
                <a:tc>
                  <a:txBody>
                    <a:bodyPr/>
                    <a:lstStyle/>
                    <a:p>
                      <a:r>
                        <a:rPr lang="en-US" dirty="0"/>
                        <a:t>PROBIOTICS</a:t>
                      </a:r>
                    </a:p>
                  </a:txBody>
                  <a:tcPr/>
                </a:tc>
                <a:tc>
                  <a:txBody>
                    <a:bodyPr/>
                    <a:lstStyle/>
                    <a:p>
                      <a:r>
                        <a:rPr lang="en-US" dirty="0"/>
                        <a:t>REVIEW</a:t>
                      </a:r>
                    </a:p>
                  </a:txBody>
                  <a:tcPr/>
                </a:tc>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636014737"/>
                  </a:ext>
                </a:extLst>
              </a:tr>
              <a:tr h="370840">
                <a:tc>
                  <a:txBody>
                    <a:bodyPr/>
                    <a:lstStyle/>
                    <a:p>
                      <a:r>
                        <a:rPr lang="en-US" dirty="0"/>
                        <a:t>W-X</a:t>
                      </a:r>
                    </a:p>
                    <a:p>
                      <a:endParaRPr lang="en-US" dirty="0"/>
                    </a:p>
                    <a:p>
                      <a:r>
                        <a:rPr lang="en-US" dirty="0"/>
                        <a:t>W-Y</a:t>
                      </a:r>
                    </a:p>
                  </a:txBody>
                  <a:tcPr/>
                </a:tc>
                <a:tc>
                  <a:txBody>
                    <a:bodyPr/>
                    <a:lstStyle/>
                    <a:p>
                      <a:r>
                        <a:rPr lang="en-US" dirty="0"/>
                        <a:t>HEALTH</a:t>
                      </a:r>
                    </a:p>
                    <a:p>
                      <a:endParaRPr lang="en-US" dirty="0"/>
                    </a:p>
                    <a:p>
                      <a:r>
                        <a:rPr lang="en-US" dirty="0"/>
                        <a:t>HOMEOSTA</a:t>
                      </a:r>
                    </a:p>
                  </a:txBody>
                  <a:tcPr/>
                </a:tc>
                <a:tc>
                  <a:txBody>
                    <a:bodyPr/>
                    <a:lstStyle/>
                    <a:p>
                      <a:r>
                        <a:rPr lang="en-US" dirty="0"/>
                        <a:t>HYPOTHESIS</a:t>
                      </a:r>
                    </a:p>
                    <a:p>
                      <a:endParaRPr lang="en-US" dirty="0"/>
                    </a:p>
                    <a:p>
                      <a:r>
                        <a:rPr lang="en-US" dirty="0"/>
                        <a:t>REVIEW</a:t>
                      </a:r>
                    </a:p>
                  </a:txBody>
                  <a:tcPr/>
                </a:tc>
                <a:tc>
                  <a:txBody>
                    <a:bodyPr/>
                    <a:lstStyle/>
                    <a:p>
                      <a:r>
                        <a:rPr lang="en-US" dirty="0"/>
                        <a:t>A</a:t>
                      </a:r>
                    </a:p>
                    <a:p>
                      <a:endParaRPr lang="en-US" dirty="0"/>
                    </a:p>
                    <a:p>
                      <a:r>
                        <a:rPr lang="en-US" dirty="0"/>
                        <a:t>A</a:t>
                      </a:r>
                    </a:p>
                  </a:txBody>
                  <a:tcPr/>
                </a:tc>
                <a:tc>
                  <a:txBody>
                    <a:bodyPr/>
                    <a:lstStyle/>
                    <a:p>
                      <a:r>
                        <a:rPr lang="en-US" dirty="0"/>
                        <a:t>HUMAN</a:t>
                      </a:r>
                    </a:p>
                    <a:p>
                      <a:endParaRPr lang="en-US" dirty="0"/>
                    </a:p>
                    <a:p>
                      <a:r>
                        <a:rPr lang="en-US" dirty="0"/>
                        <a:t>T-CELL MIG</a:t>
                      </a:r>
                    </a:p>
                  </a:txBody>
                  <a:tcPr/>
                </a:tc>
                <a:tc>
                  <a:txBody>
                    <a:bodyPr/>
                    <a:lstStyle/>
                    <a:p>
                      <a:r>
                        <a:rPr lang="en-US" dirty="0"/>
                        <a:t>---------</a:t>
                      </a:r>
                    </a:p>
                    <a:p>
                      <a:endParaRPr lang="en-US" dirty="0"/>
                    </a:p>
                    <a:p>
                      <a:r>
                        <a:rPr lang="en-US" dirty="0"/>
                        <a:t>---------</a:t>
                      </a:r>
                    </a:p>
                  </a:txBody>
                  <a:tcPr/>
                </a:tc>
                <a:extLst>
                  <a:ext uri="{0D108BD9-81ED-4DB2-BD59-A6C34878D82A}">
                    <a16:rowId xmlns:a16="http://schemas.microsoft.com/office/drawing/2014/main" val="1501399660"/>
                  </a:ext>
                </a:extLst>
              </a:tr>
            </a:tbl>
          </a:graphicData>
        </a:graphic>
      </p:graphicFrame>
      <p:pic>
        <p:nvPicPr>
          <p:cNvPr id="8" name="Picture 7"/>
          <p:cNvPicPr>
            <a:picLocks noChangeAspect="1"/>
          </p:cNvPicPr>
          <p:nvPr/>
        </p:nvPicPr>
        <p:blipFill>
          <a:blip r:embed="rId2"/>
          <a:stretch>
            <a:fillRect/>
          </a:stretch>
        </p:blipFill>
        <p:spPr>
          <a:xfrm>
            <a:off x="2159877" y="4936585"/>
            <a:ext cx="1385076" cy="1378352"/>
          </a:xfrm>
          <a:prstGeom prst="rect">
            <a:avLst/>
          </a:prstGeom>
        </p:spPr>
      </p:pic>
      <p:sp>
        <p:nvSpPr>
          <p:cNvPr id="12" name="TextBox 11"/>
          <p:cNvSpPr txBox="1"/>
          <p:nvPr/>
        </p:nvSpPr>
        <p:spPr>
          <a:xfrm>
            <a:off x="1080326" y="0"/>
            <a:ext cx="10904973"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AGING  Theories/Probiotics: Cross Section of Published Articles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4037283740"/>
              </p:ext>
            </p:extLst>
          </p:nvPr>
        </p:nvGraphicFramePr>
        <p:xfrm>
          <a:off x="853966" y="638574"/>
          <a:ext cx="8118552" cy="3894524"/>
        </p:xfrm>
        <a:graphic>
          <a:graphicData uri="http://schemas.openxmlformats.org/drawingml/2006/table">
            <a:tbl>
              <a:tblPr firstRow="1" bandRow="1">
                <a:tableStyleId>{5C22544A-7EE6-4342-B048-85BDC9FD1C3A}</a:tableStyleId>
              </a:tblPr>
              <a:tblGrid>
                <a:gridCol w="1353092">
                  <a:extLst>
                    <a:ext uri="{9D8B030D-6E8A-4147-A177-3AD203B41FA5}">
                      <a16:colId xmlns:a16="http://schemas.microsoft.com/office/drawing/2014/main" val="1984914804"/>
                    </a:ext>
                  </a:extLst>
                </a:gridCol>
                <a:gridCol w="1353092">
                  <a:extLst>
                    <a:ext uri="{9D8B030D-6E8A-4147-A177-3AD203B41FA5}">
                      <a16:colId xmlns:a16="http://schemas.microsoft.com/office/drawing/2014/main" val="304400557"/>
                    </a:ext>
                  </a:extLst>
                </a:gridCol>
                <a:gridCol w="1353092">
                  <a:extLst>
                    <a:ext uri="{9D8B030D-6E8A-4147-A177-3AD203B41FA5}">
                      <a16:colId xmlns:a16="http://schemas.microsoft.com/office/drawing/2014/main" val="3105424516"/>
                    </a:ext>
                  </a:extLst>
                </a:gridCol>
                <a:gridCol w="1353092">
                  <a:extLst>
                    <a:ext uri="{9D8B030D-6E8A-4147-A177-3AD203B41FA5}">
                      <a16:colId xmlns:a16="http://schemas.microsoft.com/office/drawing/2014/main" val="2793640446"/>
                    </a:ext>
                  </a:extLst>
                </a:gridCol>
                <a:gridCol w="1353092">
                  <a:extLst>
                    <a:ext uri="{9D8B030D-6E8A-4147-A177-3AD203B41FA5}">
                      <a16:colId xmlns:a16="http://schemas.microsoft.com/office/drawing/2014/main" val="2261198212"/>
                    </a:ext>
                  </a:extLst>
                </a:gridCol>
                <a:gridCol w="1353092">
                  <a:extLst>
                    <a:ext uri="{9D8B030D-6E8A-4147-A177-3AD203B41FA5}">
                      <a16:colId xmlns:a16="http://schemas.microsoft.com/office/drawing/2014/main" val="3403817462"/>
                    </a:ext>
                  </a:extLst>
                </a:gridCol>
              </a:tblGrid>
              <a:tr h="425732">
                <a:tc>
                  <a:txBody>
                    <a:bodyPr/>
                    <a:lstStyle/>
                    <a:p>
                      <a:r>
                        <a:rPr lang="en-US" dirty="0"/>
                        <a:t>Articles</a:t>
                      </a:r>
                    </a:p>
                  </a:txBody>
                  <a:tcPr/>
                </a:tc>
                <a:tc>
                  <a:txBody>
                    <a:bodyPr/>
                    <a:lstStyle/>
                    <a:p>
                      <a:pPr algn="ctr"/>
                      <a:r>
                        <a:rPr lang="en-US" dirty="0"/>
                        <a:t>Condition</a:t>
                      </a:r>
                    </a:p>
                  </a:txBody>
                  <a:tcPr anchor="ctr"/>
                </a:tc>
                <a:tc>
                  <a:txBody>
                    <a:bodyPr/>
                    <a:lstStyle/>
                    <a:p>
                      <a:pPr algn="ctr"/>
                      <a:r>
                        <a:rPr lang="en-US" dirty="0"/>
                        <a:t>Study</a:t>
                      </a:r>
                    </a:p>
                  </a:txBody>
                  <a:tcPr anchor="ctr"/>
                </a:tc>
                <a:tc>
                  <a:txBody>
                    <a:bodyPr/>
                    <a:lstStyle/>
                    <a:p>
                      <a:pPr algn="ctr"/>
                      <a:r>
                        <a:rPr lang="en-US" dirty="0"/>
                        <a:t>Strength</a:t>
                      </a:r>
                    </a:p>
                  </a:txBody>
                  <a:tcPr anchor="ctr"/>
                </a:tc>
                <a:tc>
                  <a:txBody>
                    <a:bodyPr/>
                    <a:lstStyle/>
                    <a:p>
                      <a:pPr algn="ctr"/>
                      <a:r>
                        <a:rPr lang="en-US" dirty="0"/>
                        <a:t>Microbe</a:t>
                      </a:r>
                    </a:p>
                  </a:txBody>
                  <a:tcPr anchor="ctr"/>
                </a:tc>
                <a:tc>
                  <a:txBody>
                    <a:bodyPr/>
                    <a:lstStyle/>
                    <a:p>
                      <a:pPr algn="ctr"/>
                      <a:r>
                        <a:rPr lang="en-US" dirty="0"/>
                        <a:t>Probiotic</a:t>
                      </a:r>
                    </a:p>
                  </a:txBody>
                  <a:tcPr anchor="ctr"/>
                </a:tc>
                <a:extLst>
                  <a:ext uri="{0D108BD9-81ED-4DB2-BD59-A6C34878D82A}">
                    <a16:rowId xmlns:a16="http://schemas.microsoft.com/office/drawing/2014/main" val="1014678458"/>
                  </a:ext>
                </a:extLst>
              </a:tr>
              <a:tr h="425732">
                <a:tc>
                  <a:txBody>
                    <a:bodyPr/>
                    <a:lstStyle/>
                    <a:p>
                      <a:r>
                        <a:rPr lang="en-US" dirty="0"/>
                        <a:t>A - 2</a:t>
                      </a:r>
                    </a:p>
                  </a:txBody>
                  <a:tcPr/>
                </a:tc>
                <a:tc>
                  <a:txBody>
                    <a:bodyPr/>
                    <a:lstStyle/>
                    <a:p>
                      <a:r>
                        <a:rPr lang="en-US" dirty="0"/>
                        <a:t>AGING</a:t>
                      </a:r>
                    </a:p>
                  </a:txBody>
                  <a:tcPr/>
                </a:tc>
                <a:tc>
                  <a:txBody>
                    <a:bodyPr/>
                    <a:lstStyle/>
                    <a:p>
                      <a:r>
                        <a:rPr lang="en-US" dirty="0"/>
                        <a:t>REVIEW (IV)</a:t>
                      </a:r>
                    </a:p>
                  </a:txBody>
                  <a:tcPr/>
                </a:tc>
                <a:tc>
                  <a:txBody>
                    <a:bodyPr/>
                    <a:lstStyle/>
                    <a:p>
                      <a:r>
                        <a:rPr lang="en-US" dirty="0"/>
                        <a:t>B</a:t>
                      </a:r>
                    </a:p>
                  </a:txBody>
                  <a:tcPr/>
                </a:tc>
                <a:tc>
                  <a:txBody>
                    <a:bodyPr/>
                    <a:lstStyle/>
                    <a:p>
                      <a:r>
                        <a:rPr lang="en-US" dirty="0"/>
                        <a:t>MULTIPLE</a:t>
                      </a:r>
                    </a:p>
                  </a:txBody>
                  <a:tcPr/>
                </a:tc>
                <a:tc>
                  <a:txBody>
                    <a:bodyPr/>
                    <a:lstStyle/>
                    <a:p>
                      <a:r>
                        <a:rPr lang="en-US" dirty="0"/>
                        <a:t>MULTIPLE</a:t>
                      </a:r>
                    </a:p>
                  </a:txBody>
                  <a:tcPr/>
                </a:tc>
                <a:extLst>
                  <a:ext uri="{0D108BD9-81ED-4DB2-BD59-A6C34878D82A}">
                    <a16:rowId xmlns:a16="http://schemas.microsoft.com/office/drawing/2014/main" val="1940031750"/>
                  </a:ext>
                </a:extLst>
              </a:tr>
              <a:tr h="425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- 5</a:t>
                      </a:r>
                    </a:p>
                  </a:txBody>
                  <a:tcPr/>
                </a:tc>
                <a:tc>
                  <a:txBody>
                    <a:bodyPr/>
                    <a:lstStyle/>
                    <a:p>
                      <a:r>
                        <a:rPr lang="en-US" dirty="0"/>
                        <a:t>AGING</a:t>
                      </a:r>
                    </a:p>
                  </a:txBody>
                  <a:tcPr/>
                </a:tc>
                <a:tc>
                  <a:txBody>
                    <a:bodyPr/>
                    <a:lstStyle/>
                    <a:p>
                      <a:r>
                        <a:rPr lang="en-US" dirty="0"/>
                        <a:t>REVIEW (IV)</a:t>
                      </a:r>
                    </a:p>
                  </a:txBody>
                  <a:tcPr/>
                </a:tc>
                <a:tc>
                  <a:txBody>
                    <a:bodyPr/>
                    <a:lstStyle/>
                    <a:p>
                      <a:r>
                        <a:rPr lang="en-US" dirty="0"/>
                        <a:t>A</a:t>
                      </a:r>
                    </a:p>
                  </a:txBody>
                  <a:tcPr/>
                </a:tc>
                <a:tc>
                  <a:txBody>
                    <a:bodyPr/>
                    <a:lstStyle/>
                    <a:p>
                      <a:r>
                        <a:rPr lang="en-US" dirty="0"/>
                        <a:t>MULTIPLE </a:t>
                      </a:r>
                    </a:p>
                  </a:txBody>
                  <a:tcPr/>
                </a:tc>
                <a:tc>
                  <a:txBody>
                    <a:bodyPr/>
                    <a:lstStyle/>
                    <a:p>
                      <a:r>
                        <a:rPr lang="en-US" dirty="0"/>
                        <a:t>MULTIPLE</a:t>
                      </a:r>
                    </a:p>
                  </a:txBody>
                  <a:tcPr/>
                </a:tc>
                <a:extLst>
                  <a:ext uri="{0D108BD9-81ED-4DB2-BD59-A6C34878D82A}">
                    <a16:rowId xmlns:a16="http://schemas.microsoft.com/office/drawing/2014/main" val="1489304186"/>
                  </a:ext>
                </a:extLst>
              </a:tr>
              <a:tr h="425732">
                <a:tc>
                  <a:txBody>
                    <a:bodyPr/>
                    <a:lstStyle/>
                    <a:p>
                      <a:r>
                        <a:rPr lang="en-US" dirty="0"/>
                        <a:t>A - 6</a:t>
                      </a:r>
                    </a:p>
                  </a:txBody>
                  <a:tcPr/>
                </a:tc>
                <a:tc>
                  <a:txBody>
                    <a:bodyPr/>
                    <a:lstStyle/>
                    <a:p>
                      <a:r>
                        <a:rPr lang="en-US" dirty="0"/>
                        <a:t>AGING</a:t>
                      </a:r>
                    </a:p>
                  </a:txBody>
                  <a:tcPr/>
                </a:tc>
                <a:tc>
                  <a:txBody>
                    <a:bodyPr/>
                    <a:lstStyle/>
                    <a:p>
                      <a:r>
                        <a:rPr lang="en-US" dirty="0"/>
                        <a:t>REVIEW</a:t>
                      </a:r>
                    </a:p>
                  </a:txBody>
                  <a:tcPr/>
                </a:tc>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900025008"/>
                  </a:ext>
                </a:extLst>
              </a:tr>
              <a:tr h="425732">
                <a:tc>
                  <a:txBody>
                    <a:bodyPr/>
                    <a:lstStyle/>
                    <a:p>
                      <a:r>
                        <a:rPr lang="en-US" dirty="0"/>
                        <a:t>A - 7</a:t>
                      </a:r>
                    </a:p>
                  </a:txBody>
                  <a:tcPr/>
                </a:tc>
                <a:tc>
                  <a:txBody>
                    <a:bodyPr/>
                    <a:lstStyle/>
                    <a:p>
                      <a:r>
                        <a:rPr lang="en-US" dirty="0"/>
                        <a:t>AGING</a:t>
                      </a:r>
                    </a:p>
                  </a:txBody>
                  <a:tcPr/>
                </a:tc>
                <a:tc>
                  <a:txBody>
                    <a:bodyPr/>
                    <a:lstStyle/>
                    <a:p>
                      <a:r>
                        <a:rPr lang="en-US" dirty="0"/>
                        <a:t>ANIMAL</a:t>
                      </a:r>
                    </a:p>
                  </a:txBody>
                  <a:tcPr/>
                </a:tc>
                <a:tc>
                  <a:txBody>
                    <a:bodyPr/>
                    <a:lstStyle/>
                    <a:p>
                      <a:r>
                        <a:rPr lang="en-US" dirty="0"/>
                        <a:t>B</a:t>
                      </a:r>
                    </a:p>
                  </a:txBody>
                  <a:tcPr/>
                </a:tc>
                <a:tc>
                  <a:txBody>
                    <a:bodyPr/>
                    <a:lstStyle/>
                    <a:p>
                      <a:r>
                        <a:rPr lang="en-US" dirty="0"/>
                        <a:t>GUT</a:t>
                      </a:r>
                    </a:p>
                  </a:txBody>
                  <a:tcPr/>
                </a:tc>
                <a:tc>
                  <a:txBody>
                    <a:bodyPr/>
                    <a:lstStyle/>
                    <a:p>
                      <a:r>
                        <a:rPr lang="en-US" dirty="0"/>
                        <a:t>--------</a:t>
                      </a:r>
                    </a:p>
                  </a:txBody>
                  <a:tcPr/>
                </a:tc>
                <a:extLst>
                  <a:ext uri="{0D108BD9-81ED-4DB2-BD59-A6C34878D82A}">
                    <a16:rowId xmlns:a16="http://schemas.microsoft.com/office/drawing/2014/main" val="1164162088"/>
                  </a:ext>
                </a:extLst>
              </a:tr>
              <a:tr h="425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aseline="0" dirty="0"/>
                        <a:t> 11</a:t>
                      </a:r>
                      <a:endParaRPr lang="en-US" dirty="0"/>
                    </a:p>
                  </a:txBody>
                  <a:tcPr/>
                </a:tc>
                <a:tc>
                  <a:txBody>
                    <a:bodyPr/>
                    <a:lstStyle/>
                    <a:p>
                      <a:r>
                        <a:rPr lang="en-US" dirty="0"/>
                        <a:t>AGING</a:t>
                      </a:r>
                    </a:p>
                  </a:txBody>
                  <a:tcPr/>
                </a:tc>
                <a:tc>
                  <a:txBody>
                    <a:bodyPr/>
                    <a:lstStyle/>
                    <a:p>
                      <a:r>
                        <a:rPr lang="en-US" dirty="0"/>
                        <a:t>REVIEW</a:t>
                      </a:r>
                    </a:p>
                  </a:txBody>
                  <a:tcPr/>
                </a:tc>
                <a:tc>
                  <a:txBody>
                    <a:bodyPr/>
                    <a:lstStyle/>
                    <a:p>
                      <a:r>
                        <a:rPr lang="en-US" dirty="0"/>
                        <a:t>C</a:t>
                      </a:r>
                    </a:p>
                  </a:txBody>
                  <a:tcPr/>
                </a:tc>
                <a:tc>
                  <a:txBody>
                    <a:bodyPr/>
                    <a:lstStyle/>
                    <a:p>
                      <a:r>
                        <a:rPr lang="en-US" dirty="0"/>
                        <a:t>CDAD</a:t>
                      </a:r>
                    </a:p>
                  </a:txBody>
                  <a:tcPr/>
                </a:tc>
                <a:tc>
                  <a:txBody>
                    <a:bodyPr/>
                    <a:lstStyle/>
                    <a:p>
                      <a:r>
                        <a:rPr lang="en-US" dirty="0"/>
                        <a:t>--------</a:t>
                      </a:r>
                    </a:p>
                  </a:txBody>
                  <a:tcPr/>
                </a:tc>
                <a:extLst>
                  <a:ext uri="{0D108BD9-81ED-4DB2-BD59-A6C34878D82A}">
                    <a16:rowId xmlns:a16="http://schemas.microsoft.com/office/drawing/2014/main" val="3013805733"/>
                  </a:ext>
                </a:extLst>
              </a:tr>
              <a:tr h="425732">
                <a:tc>
                  <a:txBody>
                    <a:bodyPr/>
                    <a:lstStyle/>
                    <a:p>
                      <a:r>
                        <a:rPr lang="en-US" dirty="0"/>
                        <a:t>A - 23</a:t>
                      </a:r>
                    </a:p>
                  </a:txBody>
                  <a:tcPr/>
                </a:tc>
                <a:tc>
                  <a:txBody>
                    <a:bodyPr/>
                    <a:lstStyle/>
                    <a:p>
                      <a:r>
                        <a:rPr lang="en-US" dirty="0"/>
                        <a:t>YING/YANG</a:t>
                      </a:r>
                    </a:p>
                  </a:txBody>
                  <a:tcPr/>
                </a:tc>
                <a:tc>
                  <a:txBody>
                    <a:bodyPr/>
                    <a:lstStyle/>
                    <a:p>
                      <a:r>
                        <a:rPr lang="en-US" dirty="0"/>
                        <a:t>HYPOTHESIS</a:t>
                      </a:r>
                    </a:p>
                  </a:txBody>
                  <a:tcPr/>
                </a:tc>
                <a:tc>
                  <a:txBody>
                    <a:bodyPr/>
                    <a:lstStyle/>
                    <a:p>
                      <a:r>
                        <a:rPr lang="en-US" dirty="0"/>
                        <a:t>A</a:t>
                      </a:r>
                    </a:p>
                  </a:txBody>
                  <a:tcPr/>
                </a:tc>
                <a:tc>
                  <a:txBody>
                    <a:bodyPr/>
                    <a:lstStyle/>
                    <a:p>
                      <a:r>
                        <a:rPr lang="en-US" dirty="0"/>
                        <a:t>HUMAN</a:t>
                      </a:r>
                    </a:p>
                  </a:txBody>
                  <a:tcPr/>
                </a:tc>
                <a:tc>
                  <a:txBody>
                    <a:bodyPr/>
                    <a:lstStyle/>
                    <a:p>
                      <a:r>
                        <a:rPr lang="en-US" dirty="0"/>
                        <a:t>--------</a:t>
                      </a:r>
                    </a:p>
                  </a:txBody>
                  <a:tcPr/>
                </a:tc>
                <a:extLst>
                  <a:ext uri="{0D108BD9-81ED-4DB2-BD59-A6C34878D82A}">
                    <a16:rowId xmlns:a16="http://schemas.microsoft.com/office/drawing/2014/main" val="1357846677"/>
                  </a:ext>
                </a:extLst>
              </a:tr>
              <a:tr h="910851">
                <a:tc>
                  <a:txBody>
                    <a:bodyPr/>
                    <a:lstStyle/>
                    <a:p>
                      <a:r>
                        <a:rPr lang="en-US" dirty="0"/>
                        <a:t>A – X</a:t>
                      </a:r>
                    </a:p>
                    <a:p>
                      <a:endParaRPr lang="en-US" dirty="0"/>
                    </a:p>
                    <a:p>
                      <a:r>
                        <a:rPr lang="en-US" dirty="0"/>
                        <a:t>A-Y</a:t>
                      </a:r>
                    </a:p>
                  </a:txBody>
                  <a:tcPr/>
                </a:tc>
                <a:tc>
                  <a:txBody>
                    <a:bodyPr/>
                    <a:lstStyle/>
                    <a:p>
                      <a:r>
                        <a:rPr lang="en-US" dirty="0"/>
                        <a:t>PRECISION</a:t>
                      </a:r>
                    </a:p>
                    <a:p>
                      <a:endParaRPr lang="en-US" dirty="0"/>
                    </a:p>
                    <a:p>
                      <a:r>
                        <a:rPr lang="en-US" dirty="0"/>
                        <a:t>AGING</a:t>
                      </a:r>
                    </a:p>
                  </a:txBody>
                  <a:tcPr/>
                </a:tc>
                <a:tc>
                  <a:txBody>
                    <a:bodyPr/>
                    <a:lstStyle/>
                    <a:p>
                      <a:r>
                        <a:rPr lang="en-US" dirty="0"/>
                        <a:t>HYPOTHESIS</a:t>
                      </a:r>
                    </a:p>
                    <a:p>
                      <a:endParaRPr lang="en-US" dirty="0"/>
                    </a:p>
                    <a:p>
                      <a:r>
                        <a:rPr lang="en-US" dirty="0"/>
                        <a:t>INFLAMAT</a:t>
                      </a:r>
                    </a:p>
                  </a:txBody>
                  <a:tcPr/>
                </a:tc>
                <a:tc>
                  <a:txBody>
                    <a:bodyPr/>
                    <a:lstStyle/>
                    <a:p>
                      <a:r>
                        <a:rPr lang="en-US" dirty="0"/>
                        <a:t>A</a:t>
                      </a:r>
                    </a:p>
                    <a:p>
                      <a:endParaRPr lang="en-US" dirty="0"/>
                    </a:p>
                    <a:p>
                      <a:r>
                        <a:rPr lang="en-US" dirty="0"/>
                        <a:t>A</a:t>
                      </a:r>
                    </a:p>
                  </a:txBody>
                  <a:tcPr/>
                </a:tc>
                <a:tc>
                  <a:txBody>
                    <a:bodyPr/>
                    <a:lstStyle/>
                    <a:p>
                      <a:r>
                        <a:rPr lang="en-US" dirty="0"/>
                        <a:t>HUMAN</a:t>
                      </a:r>
                    </a:p>
                    <a:p>
                      <a:endParaRPr lang="en-US" dirty="0"/>
                    </a:p>
                    <a:p>
                      <a:r>
                        <a:rPr lang="en-US" dirty="0"/>
                        <a:t>HUMAN</a:t>
                      </a:r>
                    </a:p>
                  </a:txBody>
                  <a:tcPr/>
                </a:tc>
                <a:tc>
                  <a:txBody>
                    <a:bodyPr/>
                    <a:lstStyle/>
                    <a:p>
                      <a:r>
                        <a:rPr lang="en-US" dirty="0"/>
                        <a:t>--------</a:t>
                      </a:r>
                    </a:p>
                    <a:p>
                      <a:endParaRPr lang="en-US" dirty="0"/>
                    </a:p>
                    <a:p>
                      <a:r>
                        <a:rPr lang="en-US" dirty="0"/>
                        <a:t>--------</a:t>
                      </a:r>
                    </a:p>
                  </a:txBody>
                  <a:tcPr/>
                </a:tc>
                <a:extLst>
                  <a:ext uri="{0D108BD9-81ED-4DB2-BD59-A6C34878D82A}">
                    <a16:rowId xmlns:a16="http://schemas.microsoft.com/office/drawing/2014/main" val="127306899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91199170"/>
              </p:ext>
            </p:extLst>
          </p:nvPr>
        </p:nvGraphicFramePr>
        <p:xfrm>
          <a:off x="3857297" y="3279228"/>
          <a:ext cx="8128002" cy="2971427"/>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291448788"/>
                    </a:ext>
                  </a:extLst>
                </a:gridCol>
                <a:gridCol w="1354667">
                  <a:extLst>
                    <a:ext uri="{9D8B030D-6E8A-4147-A177-3AD203B41FA5}">
                      <a16:colId xmlns:a16="http://schemas.microsoft.com/office/drawing/2014/main" val="2621595091"/>
                    </a:ext>
                  </a:extLst>
                </a:gridCol>
                <a:gridCol w="1354667">
                  <a:extLst>
                    <a:ext uri="{9D8B030D-6E8A-4147-A177-3AD203B41FA5}">
                      <a16:colId xmlns:a16="http://schemas.microsoft.com/office/drawing/2014/main" val="2657298663"/>
                    </a:ext>
                  </a:extLst>
                </a:gridCol>
                <a:gridCol w="1354667">
                  <a:extLst>
                    <a:ext uri="{9D8B030D-6E8A-4147-A177-3AD203B41FA5}">
                      <a16:colId xmlns:a16="http://schemas.microsoft.com/office/drawing/2014/main" val="853217673"/>
                    </a:ext>
                  </a:extLst>
                </a:gridCol>
                <a:gridCol w="1354667">
                  <a:extLst>
                    <a:ext uri="{9D8B030D-6E8A-4147-A177-3AD203B41FA5}">
                      <a16:colId xmlns:a16="http://schemas.microsoft.com/office/drawing/2014/main" val="1741917142"/>
                    </a:ext>
                  </a:extLst>
                </a:gridCol>
                <a:gridCol w="1354667">
                  <a:extLst>
                    <a:ext uri="{9D8B030D-6E8A-4147-A177-3AD203B41FA5}">
                      <a16:colId xmlns:a16="http://schemas.microsoft.com/office/drawing/2014/main" val="1532398497"/>
                    </a:ext>
                  </a:extLst>
                </a:gridCol>
              </a:tblGrid>
              <a:tr h="375547">
                <a:tc>
                  <a:txBody>
                    <a:bodyPr/>
                    <a:lstStyle/>
                    <a:p>
                      <a:r>
                        <a:rPr lang="en-US" dirty="0"/>
                        <a:t>Articles</a:t>
                      </a:r>
                    </a:p>
                  </a:txBody>
                  <a:tcPr/>
                </a:tc>
                <a:tc>
                  <a:txBody>
                    <a:bodyPr/>
                    <a:lstStyle/>
                    <a:p>
                      <a:pPr algn="ctr"/>
                      <a:r>
                        <a:rPr lang="en-US" dirty="0"/>
                        <a:t>Condition</a:t>
                      </a:r>
                    </a:p>
                  </a:txBody>
                  <a:tcPr anchor="ctr"/>
                </a:tc>
                <a:tc>
                  <a:txBody>
                    <a:bodyPr/>
                    <a:lstStyle/>
                    <a:p>
                      <a:pPr algn="ctr"/>
                      <a:r>
                        <a:rPr lang="en-US" dirty="0"/>
                        <a:t>Study</a:t>
                      </a:r>
                    </a:p>
                  </a:txBody>
                  <a:tcPr anchor="ctr"/>
                </a:tc>
                <a:tc>
                  <a:txBody>
                    <a:bodyPr/>
                    <a:lstStyle/>
                    <a:p>
                      <a:pPr algn="ctr"/>
                      <a:r>
                        <a:rPr lang="en-US" dirty="0"/>
                        <a:t>Strength</a:t>
                      </a:r>
                    </a:p>
                  </a:txBody>
                  <a:tcPr anchor="ctr"/>
                </a:tc>
                <a:tc>
                  <a:txBody>
                    <a:bodyPr/>
                    <a:lstStyle/>
                    <a:p>
                      <a:pPr algn="ctr"/>
                      <a:r>
                        <a:rPr lang="en-US" dirty="0"/>
                        <a:t>Microbe</a:t>
                      </a:r>
                    </a:p>
                  </a:txBody>
                  <a:tcPr anchor="ctr"/>
                </a:tc>
                <a:tc>
                  <a:txBody>
                    <a:bodyPr/>
                    <a:lstStyle/>
                    <a:p>
                      <a:pPr algn="ctr"/>
                      <a:r>
                        <a:rPr lang="en-US" dirty="0"/>
                        <a:t>Probiotic</a:t>
                      </a:r>
                    </a:p>
                  </a:txBody>
                  <a:tcPr anchor="ctr"/>
                </a:tc>
                <a:extLst>
                  <a:ext uri="{0D108BD9-81ED-4DB2-BD59-A6C34878D82A}">
                    <a16:rowId xmlns:a16="http://schemas.microsoft.com/office/drawing/2014/main" val="3779082122"/>
                  </a:ext>
                </a:extLst>
              </a:tr>
              <a:tr h="370840">
                <a:tc>
                  <a:txBody>
                    <a:bodyPr/>
                    <a:lstStyle/>
                    <a:p>
                      <a:r>
                        <a:rPr lang="en-US" dirty="0"/>
                        <a:t>A - 21</a:t>
                      </a:r>
                    </a:p>
                  </a:txBody>
                  <a:tcPr/>
                </a:tc>
                <a:tc>
                  <a:txBody>
                    <a:bodyPr/>
                    <a:lstStyle/>
                    <a:p>
                      <a:r>
                        <a:rPr lang="en-US" dirty="0"/>
                        <a:t>HEALTHY AG</a:t>
                      </a:r>
                    </a:p>
                  </a:txBody>
                  <a:tcPr/>
                </a:tc>
                <a:tc>
                  <a:txBody>
                    <a:bodyPr/>
                    <a:lstStyle/>
                    <a:p>
                      <a:r>
                        <a:rPr lang="en-US" dirty="0"/>
                        <a:t>REVIEW</a:t>
                      </a:r>
                    </a:p>
                  </a:txBody>
                  <a:tcPr/>
                </a:tc>
                <a:tc>
                  <a:txBody>
                    <a:bodyPr/>
                    <a:lstStyle/>
                    <a:p>
                      <a:r>
                        <a:rPr lang="en-US" dirty="0"/>
                        <a:t>B</a:t>
                      </a:r>
                    </a:p>
                  </a:txBody>
                  <a:tcPr/>
                </a:tc>
                <a:tc>
                  <a:txBody>
                    <a:bodyPr/>
                    <a:lstStyle/>
                    <a:p>
                      <a:r>
                        <a:rPr lang="en-US" dirty="0"/>
                        <a:t>MULTIPLE</a:t>
                      </a:r>
                    </a:p>
                  </a:txBody>
                  <a:tcPr/>
                </a:tc>
                <a:tc>
                  <a:txBody>
                    <a:bodyPr/>
                    <a:lstStyle/>
                    <a:p>
                      <a:r>
                        <a:rPr lang="en-US" dirty="0"/>
                        <a:t>MULTIPLE</a:t>
                      </a:r>
                    </a:p>
                  </a:txBody>
                  <a:tcPr/>
                </a:tc>
                <a:extLst>
                  <a:ext uri="{0D108BD9-81ED-4DB2-BD59-A6C34878D82A}">
                    <a16:rowId xmlns:a16="http://schemas.microsoft.com/office/drawing/2014/main" val="10837685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- 24</a:t>
                      </a:r>
                    </a:p>
                  </a:txBody>
                  <a:tcPr/>
                </a:tc>
                <a:tc>
                  <a:txBody>
                    <a:bodyPr/>
                    <a:lstStyle/>
                    <a:p>
                      <a:r>
                        <a:rPr lang="en-US" dirty="0"/>
                        <a:t>AGING</a:t>
                      </a:r>
                    </a:p>
                  </a:txBody>
                  <a:tcPr/>
                </a:tc>
                <a:tc>
                  <a:txBody>
                    <a:bodyPr/>
                    <a:lstStyle/>
                    <a:p>
                      <a:r>
                        <a:rPr lang="en-US" dirty="0"/>
                        <a:t>REVIEW</a:t>
                      </a:r>
                    </a:p>
                  </a:txBody>
                  <a:tcPr/>
                </a:tc>
                <a:tc>
                  <a:txBody>
                    <a:bodyPr/>
                    <a:lstStyle/>
                    <a:p>
                      <a:r>
                        <a:rPr lang="en-US" dirty="0"/>
                        <a:t>C</a:t>
                      </a:r>
                    </a:p>
                  </a:txBody>
                  <a:tcPr/>
                </a:tc>
                <a:tc>
                  <a:txBody>
                    <a:bodyPr/>
                    <a:lstStyle/>
                    <a:p>
                      <a:r>
                        <a:rPr lang="en-US" dirty="0"/>
                        <a:t>---------</a:t>
                      </a:r>
                    </a:p>
                  </a:txBody>
                  <a:tcPr/>
                </a:tc>
                <a:tc>
                  <a:txBody>
                    <a:bodyPr/>
                    <a:lstStyle/>
                    <a:p>
                      <a:r>
                        <a:rPr lang="en-US" dirty="0"/>
                        <a:t>BIFIDO</a:t>
                      </a:r>
                    </a:p>
                  </a:txBody>
                  <a:tcPr/>
                </a:tc>
                <a:extLst>
                  <a:ext uri="{0D108BD9-81ED-4DB2-BD59-A6C34878D82A}">
                    <a16:rowId xmlns:a16="http://schemas.microsoft.com/office/drawing/2014/main" val="2871147559"/>
                  </a:ext>
                </a:extLst>
              </a:tr>
              <a:tr h="370840">
                <a:tc>
                  <a:txBody>
                    <a:bodyPr/>
                    <a:lstStyle/>
                    <a:p>
                      <a:r>
                        <a:rPr lang="en-US" dirty="0"/>
                        <a:t>A - 26</a:t>
                      </a:r>
                    </a:p>
                  </a:txBody>
                  <a:tcPr/>
                </a:tc>
                <a:tc>
                  <a:txBody>
                    <a:bodyPr/>
                    <a:lstStyle/>
                    <a:p>
                      <a:r>
                        <a:rPr lang="en-US" dirty="0"/>
                        <a:t>GUT</a:t>
                      </a:r>
                    </a:p>
                  </a:txBody>
                  <a:tcPr/>
                </a:tc>
                <a:tc>
                  <a:txBody>
                    <a:bodyPr/>
                    <a:lstStyle/>
                    <a:p>
                      <a:r>
                        <a:rPr lang="en-US" dirty="0"/>
                        <a:t>ANTI-INFLA</a:t>
                      </a:r>
                    </a:p>
                  </a:txBody>
                  <a:tcPr/>
                </a:tc>
                <a:tc>
                  <a:txBody>
                    <a:bodyPr/>
                    <a:lstStyle/>
                    <a:p>
                      <a:r>
                        <a:rPr lang="en-US" dirty="0"/>
                        <a:t>B</a:t>
                      </a:r>
                    </a:p>
                  </a:txBody>
                  <a:tcPr/>
                </a:tc>
                <a:tc>
                  <a:txBody>
                    <a:bodyPr/>
                    <a:lstStyle/>
                    <a:p>
                      <a:r>
                        <a:rPr lang="en-US" dirty="0"/>
                        <a:t>---------</a:t>
                      </a:r>
                    </a:p>
                  </a:txBody>
                  <a:tcPr/>
                </a:tc>
                <a:tc>
                  <a:txBody>
                    <a:bodyPr/>
                    <a:lstStyle/>
                    <a:p>
                      <a:r>
                        <a:rPr lang="en-US" dirty="0"/>
                        <a:t>SMART</a:t>
                      </a:r>
                    </a:p>
                  </a:txBody>
                  <a:tcPr/>
                </a:tc>
                <a:extLst>
                  <a:ext uri="{0D108BD9-81ED-4DB2-BD59-A6C34878D82A}">
                    <a16:rowId xmlns:a16="http://schemas.microsoft.com/office/drawing/2014/main" val="481329057"/>
                  </a:ext>
                </a:extLst>
              </a:tr>
              <a:tr h="370840">
                <a:tc>
                  <a:txBody>
                    <a:bodyPr/>
                    <a:lstStyle/>
                    <a:p>
                      <a:r>
                        <a:rPr lang="en-US" dirty="0"/>
                        <a:t>A - 27</a:t>
                      </a:r>
                    </a:p>
                  </a:txBody>
                  <a:tcPr/>
                </a:tc>
                <a:tc>
                  <a:txBody>
                    <a:bodyPr/>
                    <a:lstStyle/>
                    <a:p>
                      <a:r>
                        <a:rPr lang="en-US" dirty="0"/>
                        <a:t>AD</a:t>
                      </a:r>
                    </a:p>
                  </a:txBody>
                  <a:tcPr/>
                </a:tc>
                <a:tc>
                  <a:txBody>
                    <a:bodyPr/>
                    <a:lstStyle/>
                    <a:p>
                      <a:r>
                        <a:rPr lang="en-US" dirty="0"/>
                        <a:t>CLINICAL(III)</a:t>
                      </a:r>
                    </a:p>
                  </a:txBody>
                  <a:tcPr/>
                </a:tc>
                <a:tc>
                  <a:txBody>
                    <a:bodyPr/>
                    <a:lstStyle/>
                    <a:p>
                      <a:r>
                        <a:rPr lang="en-US" dirty="0"/>
                        <a:t>B</a:t>
                      </a:r>
                    </a:p>
                  </a:txBody>
                  <a:tcPr/>
                </a:tc>
                <a:tc>
                  <a:txBody>
                    <a:bodyPr/>
                    <a:lstStyle/>
                    <a:p>
                      <a:r>
                        <a:rPr lang="en-US" dirty="0"/>
                        <a:t>COCKTAIL</a:t>
                      </a:r>
                    </a:p>
                  </a:txBody>
                  <a:tcPr/>
                </a:tc>
                <a:tc>
                  <a:txBody>
                    <a:bodyPr/>
                    <a:lstStyle/>
                    <a:p>
                      <a:r>
                        <a:rPr lang="en-US" dirty="0"/>
                        <a:t>DRINK</a:t>
                      </a:r>
                    </a:p>
                  </a:txBody>
                  <a:tcPr/>
                </a:tc>
                <a:extLst>
                  <a:ext uri="{0D108BD9-81ED-4DB2-BD59-A6C34878D82A}">
                    <a16:rowId xmlns:a16="http://schemas.microsoft.com/office/drawing/2014/main" val="27867219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aseline="0" dirty="0"/>
                        <a:t> 28</a:t>
                      </a:r>
                      <a:endParaRPr lang="en-US" dirty="0"/>
                    </a:p>
                  </a:txBody>
                  <a:tcPr/>
                </a:tc>
                <a:tc>
                  <a:txBody>
                    <a:bodyPr/>
                    <a:lstStyle/>
                    <a:p>
                      <a:r>
                        <a:rPr lang="en-US" dirty="0"/>
                        <a:t>AD</a:t>
                      </a:r>
                    </a:p>
                  </a:txBody>
                  <a:tcPr/>
                </a:tc>
                <a:tc>
                  <a:txBody>
                    <a:bodyPr/>
                    <a:lstStyle/>
                    <a:p>
                      <a:r>
                        <a:rPr lang="en-US" dirty="0"/>
                        <a:t>CLINICAL(III)</a:t>
                      </a:r>
                    </a:p>
                  </a:txBody>
                  <a:tcPr/>
                </a:tc>
                <a:tc>
                  <a:txBody>
                    <a:bodyPr/>
                    <a:lstStyle/>
                    <a:p>
                      <a:r>
                        <a:rPr lang="en-US" dirty="0"/>
                        <a:t>B</a:t>
                      </a:r>
                    </a:p>
                  </a:txBody>
                  <a:tcPr/>
                </a:tc>
                <a:tc>
                  <a:txBody>
                    <a:bodyPr/>
                    <a:lstStyle/>
                    <a:p>
                      <a:r>
                        <a:rPr lang="en-US" dirty="0"/>
                        <a:t>4</a:t>
                      </a:r>
                    </a:p>
                  </a:txBody>
                  <a:tcPr/>
                </a:tc>
                <a:tc>
                  <a:txBody>
                    <a:bodyPr/>
                    <a:lstStyle/>
                    <a:p>
                      <a:r>
                        <a:rPr lang="en-US" dirty="0"/>
                        <a:t>MILK</a:t>
                      </a:r>
                    </a:p>
                  </a:txBody>
                  <a:tcPr/>
                </a:tc>
                <a:extLst>
                  <a:ext uri="{0D108BD9-81ED-4DB2-BD59-A6C34878D82A}">
                    <a16:rowId xmlns:a16="http://schemas.microsoft.com/office/drawing/2014/main" val="3049146719"/>
                  </a:ext>
                </a:extLst>
              </a:tr>
              <a:tr h="370840">
                <a:tc>
                  <a:txBody>
                    <a:bodyPr/>
                    <a:lstStyle/>
                    <a:p>
                      <a:r>
                        <a:rPr lang="en-US" dirty="0"/>
                        <a:t>A - 30</a:t>
                      </a:r>
                    </a:p>
                  </a:txBody>
                  <a:tcPr/>
                </a:tc>
                <a:tc>
                  <a:txBody>
                    <a:bodyPr/>
                    <a:lstStyle/>
                    <a:p>
                      <a:r>
                        <a:rPr lang="en-US" dirty="0"/>
                        <a:t>HEALTHY AG</a:t>
                      </a:r>
                    </a:p>
                  </a:txBody>
                  <a:tcPr/>
                </a:tc>
                <a:tc>
                  <a:txBody>
                    <a:bodyPr/>
                    <a:lstStyle/>
                    <a:p>
                      <a:r>
                        <a:rPr lang="en-US" dirty="0"/>
                        <a:t>REVIEW</a:t>
                      </a:r>
                    </a:p>
                  </a:txBody>
                  <a:tcPr/>
                </a:tc>
                <a:tc>
                  <a:txBody>
                    <a:bodyPr/>
                    <a:lstStyle/>
                    <a:p>
                      <a:r>
                        <a:rPr lang="en-US" dirty="0"/>
                        <a:t>C</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254880351"/>
                  </a:ext>
                </a:extLst>
              </a:tr>
              <a:tr h="370840">
                <a:tc>
                  <a:txBody>
                    <a:bodyPr/>
                    <a:lstStyle/>
                    <a:p>
                      <a:r>
                        <a:rPr lang="en-US" dirty="0"/>
                        <a:t>A- NEW</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91561755"/>
                  </a:ext>
                </a:extLst>
              </a:tr>
            </a:tbl>
          </a:graphicData>
        </a:graphic>
      </p:graphicFrame>
      <p:pic>
        <p:nvPicPr>
          <p:cNvPr id="11" name="Picture 10"/>
          <p:cNvPicPr>
            <a:picLocks noChangeAspect="1"/>
          </p:cNvPicPr>
          <p:nvPr/>
        </p:nvPicPr>
        <p:blipFill>
          <a:blip r:embed="rId2"/>
          <a:stretch>
            <a:fillRect/>
          </a:stretch>
        </p:blipFill>
        <p:spPr>
          <a:xfrm>
            <a:off x="9193710" y="584775"/>
            <a:ext cx="1463596" cy="1456490"/>
          </a:xfrm>
          <a:prstGeom prst="rect">
            <a:avLst/>
          </a:prstGeom>
        </p:spPr>
      </p:pic>
    </p:spTree>
    <p:extLst>
      <p:ext uri="{BB962C8B-B14F-4D97-AF65-F5344CB8AC3E}">
        <p14:creationId xmlns:p14="http://schemas.microsoft.com/office/powerpoint/2010/main" val="4182683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EA87-8C99-4B63-B6C7-1224F070FE2E}"/>
              </a:ext>
            </a:extLst>
          </p:cNvPr>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nvPr>
        </p:nvGraphicFramePr>
        <p:xfrm>
          <a:off x="0" y="0"/>
          <a:ext cx="0" cy="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574043753"/>
                    </a:ext>
                  </a:extLst>
                </a:gridCol>
                <a:gridCol w="1354667">
                  <a:extLst>
                    <a:ext uri="{9D8B030D-6E8A-4147-A177-3AD203B41FA5}">
                      <a16:colId xmlns:a16="http://schemas.microsoft.com/office/drawing/2014/main" val="43511290"/>
                    </a:ext>
                  </a:extLst>
                </a:gridCol>
                <a:gridCol w="1354667">
                  <a:extLst>
                    <a:ext uri="{9D8B030D-6E8A-4147-A177-3AD203B41FA5}">
                      <a16:colId xmlns:a16="http://schemas.microsoft.com/office/drawing/2014/main" val="3355562152"/>
                    </a:ext>
                  </a:extLst>
                </a:gridCol>
                <a:gridCol w="1354667">
                  <a:extLst>
                    <a:ext uri="{9D8B030D-6E8A-4147-A177-3AD203B41FA5}">
                      <a16:colId xmlns:a16="http://schemas.microsoft.com/office/drawing/2014/main" val="4051048732"/>
                    </a:ext>
                  </a:extLst>
                </a:gridCol>
                <a:gridCol w="1354667">
                  <a:extLst>
                    <a:ext uri="{9D8B030D-6E8A-4147-A177-3AD203B41FA5}">
                      <a16:colId xmlns:a16="http://schemas.microsoft.com/office/drawing/2014/main" val="2856819341"/>
                    </a:ext>
                  </a:extLst>
                </a:gridCol>
                <a:gridCol w="1354667">
                  <a:extLst>
                    <a:ext uri="{9D8B030D-6E8A-4147-A177-3AD203B41FA5}">
                      <a16:colId xmlns:a16="http://schemas.microsoft.com/office/drawing/2014/main" val="2869539471"/>
                    </a:ext>
                  </a:extLst>
                </a:gridCol>
              </a:tblGrid>
              <a:tr h="370840">
                <a:tc>
                  <a:txBody>
                    <a:bodyPr/>
                    <a:lstStyle/>
                    <a:p>
                      <a:r>
                        <a:rPr lang="en-US" dirty="0"/>
                        <a:t>Articles</a:t>
                      </a:r>
                    </a:p>
                  </a:txBody>
                  <a:tcPr/>
                </a:tc>
                <a:tc>
                  <a:txBody>
                    <a:bodyPr/>
                    <a:lstStyle/>
                    <a:p>
                      <a:pPr algn="ctr"/>
                      <a:r>
                        <a:rPr lang="en-US" dirty="0"/>
                        <a:t>Condition</a:t>
                      </a:r>
                    </a:p>
                  </a:txBody>
                  <a:tcPr anchor="ctr"/>
                </a:tc>
                <a:tc>
                  <a:txBody>
                    <a:bodyPr/>
                    <a:lstStyle/>
                    <a:p>
                      <a:pPr algn="ctr"/>
                      <a:r>
                        <a:rPr lang="en-US" dirty="0"/>
                        <a:t>Study</a:t>
                      </a:r>
                    </a:p>
                  </a:txBody>
                  <a:tcPr anchor="ctr"/>
                </a:tc>
                <a:tc>
                  <a:txBody>
                    <a:bodyPr/>
                    <a:lstStyle/>
                    <a:p>
                      <a:pPr algn="ctr"/>
                      <a:r>
                        <a:rPr lang="en-US" dirty="0"/>
                        <a:t>Strength</a:t>
                      </a:r>
                    </a:p>
                  </a:txBody>
                  <a:tcPr anchor="ctr"/>
                </a:tc>
                <a:tc>
                  <a:txBody>
                    <a:bodyPr/>
                    <a:lstStyle/>
                    <a:p>
                      <a:pPr algn="ctr"/>
                      <a:r>
                        <a:rPr lang="en-US" dirty="0"/>
                        <a:t>Microbe</a:t>
                      </a:r>
                    </a:p>
                  </a:txBody>
                  <a:tcPr anchor="ctr"/>
                </a:tc>
                <a:tc>
                  <a:txBody>
                    <a:bodyPr/>
                    <a:lstStyle/>
                    <a:p>
                      <a:pPr algn="ctr"/>
                      <a:r>
                        <a:rPr lang="en-US" dirty="0"/>
                        <a:t>Probiotic</a:t>
                      </a:r>
                    </a:p>
                  </a:txBody>
                  <a:tcPr anchor="ctr"/>
                </a:tc>
                <a:extLst>
                  <a:ext uri="{0D108BD9-81ED-4DB2-BD59-A6C34878D82A}">
                    <a16:rowId xmlns:a16="http://schemas.microsoft.com/office/drawing/2014/main" val="621372511"/>
                  </a:ext>
                </a:extLst>
              </a:tr>
              <a:tr h="370840">
                <a:tc>
                  <a:txBody>
                    <a:bodyPr/>
                    <a:lstStyle/>
                    <a:p>
                      <a:r>
                        <a:rPr lang="en-US" dirty="0"/>
                        <a:t>W - 1</a:t>
                      </a:r>
                    </a:p>
                  </a:txBody>
                  <a:tcPr/>
                </a:tc>
                <a:tc>
                  <a:txBody>
                    <a:bodyPr/>
                    <a:lstStyle/>
                    <a:p>
                      <a:r>
                        <a:rPr lang="en-US" dirty="0"/>
                        <a:t>TAXONOMY</a:t>
                      </a:r>
                    </a:p>
                  </a:txBody>
                  <a:tcPr/>
                </a:tc>
                <a:tc>
                  <a:txBody>
                    <a:bodyPr/>
                    <a:lstStyle/>
                    <a:p>
                      <a:r>
                        <a:rPr lang="en-US" dirty="0"/>
                        <a:t>REVIEW(IV)</a:t>
                      </a:r>
                    </a:p>
                  </a:txBody>
                  <a:tcPr/>
                </a:tc>
                <a:tc>
                  <a:txBody>
                    <a:bodyPr/>
                    <a:lstStyle/>
                    <a:p>
                      <a:r>
                        <a:rPr lang="en-US" dirty="0"/>
                        <a:t>A</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2491267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- 2</a:t>
                      </a:r>
                    </a:p>
                  </a:txBody>
                  <a:tcPr/>
                </a:tc>
                <a:tc>
                  <a:txBody>
                    <a:bodyPr/>
                    <a:lstStyle/>
                    <a:p>
                      <a:r>
                        <a:rPr lang="en-US" dirty="0"/>
                        <a:t>BIOFILMS</a:t>
                      </a:r>
                    </a:p>
                  </a:txBody>
                  <a:tcPr/>
                </a:tc>
                <a:tc>
                  <a:txBody>
                    <a:bodyPr/>
                    <a:lstStyle/>
                    <a:p>
                      <a:r>
                        <a:rPr lang="en-US" dirty="0"/>
                        <a:t>REVIEW(IV)</a:t>
                      </a:r>
                    </a:p>
                  </a:txBody>
                  <a:tcPr/>
                </a:tc>
                <a:tc>
                  <a:txBody>
                    <a:bodyPr/>
                    <a:lstStyle/>
                    <a:p>
                      <a:r>
                        <a:rPr lang="en-US" dirty="0"/>
                        <a:t>A</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3591780025"/>
                  </a:ext>
                </a:extLst>
              </a:tr>
              <a:tr h="370840">
                <a:tc>
                  <a:txBody>
                    <a:bodyPr/>
                    <a:lstStyle/>
                    <a:p>
                      <a:r>
                        <a:rPr lang="en-US" dirty="0"/>
                        <a:t>W - 3</a:t>
                      </a:r>
                    </a:p>
                  </a:txBody>
                  <a:tcPr/>
                </a:tc>
                <a:tc>
                  <a:txBody>
                    <a:bodyPr/>
                    <a:lstStyle/>
                    <a:p>
                      <a:r>
                        <a:rPr lang="en-US" dirty="0"/>
                        <a:t>MYCOBIOM</a:t>
                      </a:r>
                    </a:p>
                  </a:txBody>
                  <a:tcPr/>
                </a:tc>
                <a:tc>
                  <a:txBody>
                    <a:bodyPr/>
                    <a:lstStyle/>
                    <a:p>
                      <a:r>
                        <a:rPr lang="en-US" dirty="0"/>
                        <a:t>REVIEW</a:t>
                      </a:r>
                    </a:p>
                  </a:txBody>
                  <a:tcPr/>
                </a:tc>
                <a:tc>
                  <a:txBody>
                    <a:bodyPr/>
                    <a:lstStyle/>
                    <a:p>
                      <a:r>
                        <a:rPr lang="en-US" dirty="0"/>
                        <a:t>B</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1700570790"/>
                  </a:ext>
                </a:extLst>
              </a:tr>
              <a:tr h="370840">
                <a:tc>
                  <a:txBody>
                    <a:bodyPr/>
                    <a:lstStyle/>
                    <a:p>
                      <a:r>
                        <a:rPr lang="en-US" dirty="0"/>
                        <a:t>W - 5</a:t>
                      </a:r>
                    </a:p>
                  </a:txBody>
                  <a:tcPr/>
                </a:tc>
                <a:tc>
                  <a:txBody>
                    <a:bodyPr/>
                    <a:lstStyle/>
                    <a:p>
                      <a:r>
                        <a:rPr lang="en-US" dirty="0"/>
                        <a:t>3-D-MODEL</a:t>
                      </a:r>
                    </a:p>
                  </a:txBody>
                  <a:tcPr/>
                </a:tc>
                <a:tc>
                  <a:txBody>
                    <a:bodyPr/>
                    <a:lstStyle/>
                    <a:p>
                      <a:r>
                        <a:rPr lang="en-US" dirty="0"/>
                        <a:t>REVIEW(IV)</a:t>
                      </a:r>
                    </a:p>
                  </a:txBody>
                  <a:tcPr/>
                </a:tc>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926722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a:t>
                      </a:r>
                      <a:r>
                        <a:rPr lang="en-US" baseline="0" dirty="0"/>
                        <a:t> 12</a:t>
                      </a:r>
                      <a:endParaRPr lang="en-US" dirty="0"/>
                    </a:p>
                  </a:txBody>
                  <a:tcPr/>
                </a:tc>
                <a:tc>
                  <a:txBody>
                    <a:bodyPr/>
                    <a:lstStyle/>
                    <a:p>
                      <a:r>
                        <a:rPr lang="en-US" dirty="0"/>
                        <a:t>CORE GENE</a:t>
                      </a:r>
                    </a:p>
                  </a:txBody>
                  <a:tcPr/>
                </a:tc>
                <a:tc>
                  <a:txBody>
                    <a:bodyPr/>
                    <a:lstStyle/>
                    <a:p>
                      <a:r>
                        <a:rPr lang="en-US" dirty="0"/>
                        <a:t>IV</a:t>
                      </a:r>
                    </a:p>
                  </a:txBody>
                  <a:tcPr/>
                </a:tc>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5923371"/>
                  </a:ext>
                </a:extLst>
              </a:tr>
              <a:tr h="370840">
                <a:tc>
                  <a:txBody>
                    <a:bodyPr/>
                    <a:lstStyle/>
                    <a:p>
                      <a:r>
                        <a:rPr lang="en-US" dirty="0"/>
                        <a:t>W - 21</a:t>
                      </a:r>
                    </a:p>
                  </a:txBody>
                  <a:tcPr/>
                </a:tc>
                <a:tc>
                  <a:txBody>
                    <a:bodyPr/>
                    <a:lstStyle/>
                    <a:p>
                      <a:r>
                        <a:rPr lang="en-US" dirty="0"/>
                        <a:t>PROBIOTICS</a:t>
                      </a:r>
                    </a:p>
                  </a:txBody>
                  <a:tcPr/>
                </a:tc>
                <a:tc>
                  <a:txBody>
                    <a:bodyPr/>
                    <a:lstStyle/>
                    <a:p>
                      <a:r>
                        <a:rPr lang="en-US" dirty="0"/>
                        <a:t>REVIEW</a:t>
                      </a:r>
                    </a:p>
                  </a:txBody>
                  <a:tcPr/>
                </a:tc>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636014737"/>
                  </a:ext>
                </a:extLst>
              </a:tr>
              <a:tr h="370840">
                <a:tc>
                  <a:txBody>
                    <a:bodyPr/>
                    <a:lstStyle/>
                    <a:p>
                      <a:r>
                        <a:rPr lang="en-US" dirty="0"/>
                        <a:t>W-X</a:t>
                      </a:r>
                    </a:p>
                    <a:p>
                      <a:endParaRPr lang="en-US" dirty="0"/>
                    </a:p>
                    <a:p>
                      <a:r>
                        <a:rPr lang="en-US" dirty="0"/>
                        <a:t>W-Y</a:t>
                      </a:r>
                    </a:p>
                  </a:txBody>
                  <a:tcPr/>
                </a:tc>
                <a:tc>
                  <a:txBody>
                    <a:bodyPr/>
                    <a:lstStyle/>
                    <a:p>
                      <a:r>
                        <a:rPr lang="en-US" dirty="0"/>
                        <a:t>HEALTH</a:t>
                      </a:r>
                    </a:p>
                    <a:p>
                      <a:endParaRPr lang="en-US" dirty="0"/>
                    </a:p>
                    <a:p>
                      <a:r>
                        <a:rPr lang="en-US" dirty="0"/>
                        <a:t>HOMEOSTA</a:t>
                      </a:r>
                    </a:p>
                  </a:txBody>
                  <a:tcPr/>
                </a:tc>
                <a:tc>
                  <a:txBody>
                    <a:bodyPr/>
                    <a:lstStyle/>
                    <a:p>
                      <a:r>
                        <a:rPr lang="en-US" dirty="0"/>
                        <a:t>HYPOTHESIS</a:t>
                      </a:r>
                    </a:p>
                    <a:p>
                      <a:endParaRPr lang="en-US" dirty="0"/>
                    </a:p>
                    <a:p>
                      <a:r>
                        <a:rPr lang="en-US" dirty="0"/>
                        <a:t>REVIEW</a:t>
                      </a:r>
                    </a:p>
                  </a:txBody>
                  <a:tcPr/>
                </a:tc>
                <a:tc>
                  <a:txBody>
                    <a:bodyPr/>
                    <a:lstStyle/>
                    <a:p>
                      <a:r>
                        <a:rPr lang="en-US" dirty="0"/>
                        <a:t>A</a:t>
                      </a:r>
                    </a:p>
                    <a:p>
                      <a:endParaRPr lang="en-US" dirty="0"/>
                    </a:p>
                    <a:p>
                      <a:r>
                        <a:rPr lang="en-US" dirty="0"/>
                        <a:t>A</a:t>
                      </a:r>
                    </a:p>
                  </a:txBody>
                  <a:tcPr/>
                </a:tc>
                <a:tc>
                  <a:txBody>
                    <a:bodyPr/>
                    <a:lstStyle/>
                    <a:p>
                      <a:r>
                        <a:rPr lang="en-US" dirty="0"/>
                        <a:t>HUMAN</a:t>
                      </a:r>
                    </a:p>
                    <a:p>
                      <a:endParaRPr lang="en-US" dirty="0"/>
                    </a:p>
                    <a:p>
                      <a:r>
                        <a:rPr lang="en-US" dirty="0"/>
                        <a:t>T-CELL MIG</a:t>
                      </a:r>
                    </a:p>
                  </a:txBody>
                  <a:tcPr/>
                </a:tc>
                <a:tc>
                  <a:txBody>
                    <a:bodyPr/>
                    <a:lstStyle/>
                    <a:p>
                      <a:r>
                        <a:rPr lang="en-US" dirty="0"/>
                        <a:t>---------</a:t>
                      </a:r>
                    </a:p>
                    <a:p>
                      <a:endParaRPr lang="en-US" dirty="0"/>
                    </a:p>
                    <a:p>
                      <a:r>
                        <a:rPr lang="en-US" dirty="0"/>
                        <a:t>---------</a:t>
                      </a:r>
                    </a:p>
                  </a:txBody>
                  <a:tcPr/>
                </a:tc>
                <a:extLst>
                  <a:ext uri="{0D108BD9-81ED-4DB2-BD59-A6C34878D82A}">
                    <a16:rowId xmlns:a16="http://schemas.microsoft.com/office/drawing/2014/main" val="150139966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18198384"/>
              </p:ext>
            </p:extLst>
          </p:nvPr>
        </p:nvGraphicFramePr>
        <p:xfrm>
          <a:off x="585952" y="564383"/>
          <a:ext cx="8128002" cy="35102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574043753"/>
                    </a:ext>
                  </a:extLst>
                </a:gridCol>
                <a:gridCol w="1354667">
                  <a:extLst>
                    <a:ext uri="{9D8B030D-6E8A-4147-A177-3AD203B41FA5}">
                      <a16:colId xmlns:a16="http://schemas.microsoft.com/office/drawing/2014/main" val="43511290"/>
                    </a:ext>
                  </a:extLst>
                </a:gridCol>
                <a:gridCol w="1354667">
                  <a:extLst>
                    <a:ext uri="{9D8B030D-6E8A-4147-A177-3AD203B41FA5}">
                      <a16:colId xmlns:a16="http://schemas.microsoft.com/office/drawing/2014/main" val="3355562152"/>
                    </a:ext>
                  </a:extLst>
                </a:gridCol>
                <a:gridCol w="1354667">
                  <a:extLst>
                    <a:ext uri="{9D8B030D-6E8A-4147-A177-3AD203B41FA5}">
                      <a16:colId xmlns:a16="http://schemas.microsoft.com/office/drawing/2014/main" val="4051048732"/>
                    </a:ext>
                  </a:extLst>
                </a:gridCol>
                <a:gridCol w="1354667">
                  <a:extLst>
                    <a:ext uri="{9D8B030D-6E8A-4147-A177-3AD203B41FA5}">
                      <a16:colId xmlns:a16="http://schemas.microsoft.com/office/drawing/2014/main" val="2856819341"/>
                    </a:ext>
                  </a:extLst>
                </a:gridCol>
                <a:gridCol w="1354667">
                  <a:extLst>
                    <a:ext uri="{9D8B030D-6E8A-4147-A177-3AD203B41FA5}">
                      <a16:colId xmlns:a16="http://schemas.microsoft.com/office/drawing/2014/main" val="2869539471"/>
                    </a:ext>
                  </a:extLst>
                </a:gridCol>
              </a:tblGrid>
              <a:tr h="370840">
                <a:tc>
                  <a:txBody>
                    <a:bodyPr/>
                    <a:lstStyle/>
                    <a:p>
                      <a:r>
                        <a:rPr lang="en-US" dirty="0"/>
                        <a:t>Articles</a:t>
                      </a:r>
                    </a:p>
                  </a:txBody>
                  <a:tcPr/>
                </a:tc>
                <a:tc>
                  <a:txBody>
                    <a:bodyPr/>
                    <a:lstStyle/>
                    <a:p>
                      <a:pPr algn="ctr"/>
                      <a:r>
                        <a:rPr lang="en-US" dirty="0"/>
                        <a:t>Condition</a:t>
                      </a:r>
                    </a:p>
                  </a:txBody>
                  <a:tcPr anchor="ctr"/>
                </a:tc>
                <a:tc>
                  <a:txBody>
                    <a:bodyPr/>
                    <a:lstStyle/>
                    <a:p>
                      <a:pPr algn="ctr"/>
                      <a:r>
                        <a:rPr lang="en-US" dirty="0"/>
                        <a:t>Study</a:t>
                      </a:r>
                    </a:p>
                  </a:txBody>
                  <a:tcPr anchor="ctr"/>
                </a:tc>
                <a:tc>
                  <a:txBody>
                    <a:bodyPr/>
                    <a:lstStyle/>
                    <a:p>
                      <a:pPr algn="ctr"/>
                      <a:r>
                        <a:rPr lang="en-US" dirty="0"/>
                        <a:t>Strength</a:t>
                      </a:r>
                    </a:p>
                  </a:txBody>
                  <a:tcPr anchor="ctr"/>
                </a:tc>
                <a:tc>
                  <a:txBody>
                    <a:bodyPr/>
                    <a:lstStyle/>
                    <a:p>
                      <a:pPr algn="ctr"/>
                      <a:r>
                        <a:rPr lang="en-US" dirty="0"/>
                        <a:t>Microbe</a:t>
                      </a:r>
                    </a:p>
                  </a:txBody>
                  <a:tcPr anchor="ctr"/>
                </a:tc>
                <a:tc>
                  <a:txBody>
                    <a:bodyPr/>
                    <a:lstStyle/>
                    <a:p>
                      <a:pPr algn="ctr"/>
                      <a:r>
                        <a:rPr lang="en-US" dirty="0"/>
                        <a:t>Probiotic</a:t>
                      </a:r>
                    </a:p>
                  </a:txBody>
                  <a:tcPr anchor="ctr"/>
                </a:tc>
                <a:extLst>
                  <a:ext uri="{0D108BD9-81ED-4DB2-BD59-A6C34878D82A}">
                    <a16:rowId xmlns:a16="http://schemas.microsoft.com/office/drawing/2014/main" val="621372511"/>
                  </a:ext>
                </a:extLst>
              </a:tr>
              <a:tr h="370840">
                <a:tc>
                  <a:txBody>
                    <a:bodyPr/>
                    <a:lstStyle/>
                    <a:p>
                      <a:r>
                        <a:rPr lang="en-US" dirty="0"/>
                        <a:t>W - 1</a:t>
                      </a:r>
                    </a:p>
                  </a:txBody>
                  <a:tcPr/>
                </a:tc>
                <a:tc>
                  <a:txBody>
                    <a:bodyPr/>
                    <a:lstStyle/>
                    <a:p>
                      <a:r>
                        <a:rPr lang="en-US" dirty="0"/>
                        <a:t>TAXONOMY</a:t>
                      </a:r>
                    </a:p>
                  </a:txBody>
                  <a:tcPr/>
                </a:tc>
                <a:tc>
                  <a:txBody>
                    <a:bodyPr/>
                    <a:lstStyle/>
                    <a:p>
                      <a:r>
                        <a:rPr lang="en-US" dirty="0"/>
                        <a:t>REVIEW(IV)</a:t>
                      </a:r>
                    </a:p>
                  </a:txBody>
                  <a:tcPr/>
                </a:tc>
                <a:tc>
                  <a:txBody>
                    <a:bodyPr/>
                    <a:lstStyle/>
                    <a:p>
                      <a:r>
                        <a:rPr lang="en-US" dirty="0"/>
                        <a:t>A</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2491267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- 2</a:t>
                      </a:r>
                    </a:p>
                  </a:txBody>
                  <a:tcPr/>
                </a:tc>
                <a:tc>
                  <a:txBody>
                    <a:bodyPr/>
                    <a:lstStyle/>
                    <a:p>
                      <a:r>
                        <a:rPr lang="en-US" dirty="0"/>
                        <a:t>BIOFILMS</a:t>
                      </a:r>
                    </a:p>
                  </a:txBody>
                  <a:tcPr/>
                </a:tc>
                <a:tc>
                  <a:txBody>
                    <a:bodyPr/>
                    <a:lstStyle/>
                    <a:p>
                      <a:r>
                        <a:rPr lang="en-US" dirty="0"/>
                        <a:t>REVIEW(IV)</a:t>
                      </a:r>
                    </a:p>
                  </a:txBody>
                  <a:tcPr/>
                </a:tc>
                <a:tc>
                  <a:txBody>
                    <a:bodyPr/>
                    <a:lstStyle/>
                    <a:p>
                      <a:r>
                        <a:rPr lang="en-US" dirty="0"/>
                        <a:t>A</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3591780025"/>
                  </a:ext>
                </a:extLst>
              </a:tr>
              <a:tr h="370840">
                <a:tc>
                  <a:txBody>
                    <a:bodyPr/>
                    <a:lstStyle/>
                    <a:p>
                      <a:r>
                        <a:rPr lang="en-US" dirty="0"/>
                        <a:t>W - 3</a:t>
                      </a:r>
                    </a:p>
                  </a:txBody>
                  <a:tcPr/>
                </a:tc>
                <a:tc>
                  <a:txBody>
                    <a:bodyPr/>
                    <a:lstStyle/>
                    <a:p>
                      <a:r>
                        <a:rPr lang="en-US" dirty="0"/>
                        <a:t>MYCOBIOM</a:t>
                      </a:r>
                    </a:p>
                  </a:txBody>
                  <a:tcPr/>
                </a:tc>
                <a:tc>
                  <a:txBody>
                    <a:bodyPr/>
                    <a:lstStyle/>
                    <a:p>
                      <a:r>
                        <a:rPr lang="en-US" dirty="0"/>
                        <a:t>REVIEW</a:t>
                      </a:r>
                    </a:p>
                  </a:txBody>
                  <a:tcPr/>
                </a:tc>
                <a:tc>
                  <a:txBody>
                    <a:bodyPr/>
                    <a:lstStyle/>
                    <a:p>
                      <a:r>
                        <a:rPr lang="en-US" dirty="0"/>
                        <a:t>B</a:t>
                      </a:r>
                    </a:p>
                  </a:txBody>
                  <a:tcPr/>
                </a:tc>
                <a:tc>
                  <a:txBody>
                    <a:bodyPr/>
                    <a:lstStyle/>
                    <a:p>
                      <a:r>
                        <a:rPr lang="en-US" dirty="0"/>
                        <a:t>MULTIPLE</a:t>
                      </a:r>
                    </a:p>
                  </a:txBody>
                  <a:tcPr/>
                </a:tc>
                <a:tc>
                  <a:txBody>
                    <a:bodyPr/>
                    <a:lstStyle/>
                    <a:p>
                      <a:r>
                        <a:rPr lang="en-US" dirty="0"/>
                        <a:t>---------</a:t>
                      </a:r>
                    </a:p>
                  </a:txBody>
                  <a:tcPr/>
                </a:tc>
                <a:extLst>
                  <a:ext uri="{0D108BD9-81ED-4DB2-BD59-A6C34878D82A}">
                    <a16:rowId xmlns:a16="http://schemas.microsoft.com/office/drawing/2014/main" val="1700570790"/>
                  </a:ext>
                </a:extLst>
              </a:tr>
              <a:tr h="370840">
                <a:tc>
                  <a:txBody>
                    <a:bodyPr/>
                    <a:lstStyle/>
                    <a:p>
                      <a:r>
                        <a:rPr lang="en-US" dirty="0"/>
                        <a:t>W - 5</a:t>
                      </a:r>
                    </a:p>
                  </a:txBody>
                  <a:tcPr/>
                </a:tc>
                <a:tc>
                  <a:txBody>
                    <a:bodyPr/>
                    <a:lstStyle/>
                    <a:p>
                      <a:r>
                        <a:rPr lang="en-US" dirty="0"/>
                        <a:t>3-D-MODEL</a:t>
                      </a:r>
                    </a:p>
                  </a:txBody>
                  <a:tcPr/>
                </a:tc>
                <a:tc>
                  <a:txBody>
                    <a:bodyPr/>
                    <a:lstStyle/>
                    <a:p>
                      <a:r>
                        <a:rPr lang="en-US" dirty="0"/>
                        <a:t>REVIEW(IV)</a:t>
                      </a:r>
                    </a:p>
                  </a:txBody>
                  <a:tcPr/>
                </a:tc>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926722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a:t>
                      </a:r>
                      <a:r>
                        <a:rPr lang="en-US" baseline="0" dirty="0"/>
                        <a:t> 12</a:t>
                      </a:r>
                      <a:endParaRPr lang="en-US" dirty="0"/>
                    </a:p>
                  </a:txBody>
                  <a:tcPr/>
                </a:tc>
                <a:tc>
                  <a:txBody>
                    <a:bodyPr/>
                    <a:lstStyle/>
                    <a:p>
                      <a:r>
                        <a:rPr lang="en-US" dirty="0"/>
                        <a:t>CORE GENE</a:t>
                      </a:r>
                    </a:p>
                  </a:txBody>
                  <a:tcPr/>
                </a:tc>
                <a:tc>
                  <a:txBody>
                    <a:bodyPr/>
                    <a:lstStyle/>
                    <a:p>
                      <a:r>
                        <a:rPr lang="en-US" dirty="0"/>
                        <a:t>IV</a:t>
                      </a:r>
                    </a:p>
                  </a:txBody>
                  <a:tcPr/>
                </a:tc>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5923371"/>
                  </a:ext>
                </a:extLst>
              </a:tr>
              <a:tr h="370840">
                <a:tc>
                  <a:txBody>
                    <a:bodyPr/>
                    <a:lstStyle/>
                    <a:p>
                      <a:r>
                        <a:rPr lang="en-US" dirty="0"/>
                        <a:t>W - 21</a:t>
                      </a:r>
                    </a:p>
                  </a:txBody>
                  <a:tcPr/>
                </a:tc>
                <a:tc>
                  <a:txBody>
                    <a:bodyPr/>
                    <a:lstStyle/>
                    <a:p>
                      <a:r>
                        <a:rPr lang="en-US" dirty="0"/>
                        <a:t>PROBIOTICS</a:t>
                      </a:r>
                    </a:p>
                  </a:txBody>
                  <a:tcPr/>
                </a:tc>
                <a:tc>
                  <a:txBody>
                    <a:bodyPr/>
                    <a:lstStyle/>
                    <a:p>
                      <a:r>
                        <a:rPr lang="en-US" dirty="0"/>
                        <a:t>REVIEW</a:t>
                      </a:r>
                    </a:p>
                  </a:txBody>
                  <a:tcPr/>
                </a:tc>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636014737"/>
                  </a:ext>
                </a:extLst>
              </a:tr>
              <a:tr h="370840">
                <a:tc>
                  <a:txBody>
                    <a:bodyPr/>
                    <a:lstStyle/>
                    <a:p>
                      <a:r>
                        <a:rPr lang="en-US" dirty="0"/>
                        <a:t>W-X</a:t>
                      </a:r>
                    </a:p>
                    <a:p>
                      <a:endParaRPr lang="en-US" dirty="0"/>
                    </a:p>
                    <a:p>
                      <a:r>
                        <a:rPr lang="en-US" dirty="0"/>
                        <a:t>W-Y</a:t>
                      </a:r>
                    </a:p>
                  </a:txBody>
                  <a:tcPr/>
                </a:tc>
                <a:tc>
                  <a:txBody>
                    <a:bodyPr/>
                    <a:lstStyle/>
                    <a:p>
                      <a:r>
                        <a:rPr lang="en-US" dirty="0"/>
                        <a:t>HEALTH</a:t>
                      </a:r>
                    </a:p>
                    <a:p>
                      <a:endParaRPr lang="en-US" dirty="0"/>
                    </a:p>
                    <a:p>
                      <a:r>
                        <a:rPr lang="en-US" dirty="0"/>
                        <a:t>HOMEOSTA</a:t>
                      </a:r>
                    </a:p>
                  </a:txBody>
                  <a:tcPr/>
                </a:tc>
                <a:tc>
                  <a:txBody>
                    <a:bodyPr/>
                    <a:lstStyle/>
                    <a:p>
                      <a:r>
                        <a:rPr lang="en-US" dirty="0"/>
                        <a:t>HYPOTHESIS</a:t>
                      </a:r>
                    </a:p>
                    <a:p>
                      <a:endParaRPr lang="en-US" dirty="0"/>
                    </a:p>
                    <a:p>
                      <a:r>
                        <a:rPr lang="en-US" dirty="0"/>
                        <a:t>REVIEW</a:t>
                      </a:r>
                    </a:p>
                  </a:txBody>
                  <a:tcPr/>
                </a:tc>
                <a:tc>
                  <a:txBody>
                    <a:bodyPr/>
                    <a:lstStyle/>
                    <a:p>
                      <a:r>
                        <a:rPr lang="en-US" dirty="0"/>
                        <a:t>A</a:t>
                      </a:r>
                    </a:p>
                    <a:p>
                      <a:endParaRPr lang="en-US" dirty="0"/>
                    </a:p>
                    <a:p>
                      <a:r>
                        <a:rPr lang="en-US" dirty="0"/>
                        <a:t>A</a:t>
                      </a:r>
                    </a:p>
                  </a:txBody>
                  <a:tcPr/>
                </a:tc>
                <a:tc>
                  <a:txBody>
                    <a:bodyPr/>
                    <a:lstStyle/>
                    <a:p>
                      <a:r>
                        <a:rPr lang="en-US" dirty="0"/>
                        <a:t>HUMAN</a:t>
                      </a:r>
                    </a:p>
                    <a:p>
                      <a:endParaRPr lang="en-US" dirty="0"/>
                    </a:p>
                    <a:p>
                      <a:r>
                        <a:rPr lang="en-US" dirty="0"/>
                        <a:t>T-CELL MIG</a:t>
                      </a:r>
                    </a:p>
                  </a:txBody>
                  <a:tcPr/>
                </a:tc>
                <a:tc>
                  <a:txBody>
                    <a:bodyPr/>
                    <a:lstStyle/>
                    <a:p>
                      <a:r>
                        <a:rPr lang="en-US" dirty="0"/>
                        <a:t>---------</a:t>
                      </a:r>
                    </a:p>
                    <a:p>
                      <a:endParaRPr lang="en-US" dirty="0"/>
                    </a:p>
                    <a:p>
                      <a:r>
                        <a:rPr lang="en-US" dirty="0"/>
                        <a:t>---------</a:t>
                      </a:r>
                    </a:p>
                  </a:txBody>
                  <a:tcPr/>
                </a:tc>
                <a:extLst>
                  <a:ext uri="{0D108BD9-81ED-4DB2-BD59-A6C34878D82A}">
                    <a16:rowId xmlns:a16="http://schemas.microsoft.com/office/drawing/2014/main" val="1501399660"/>
                  </a:ext>
                </a:extLst>
              </a:tr>
            </a:tbl>
          </a:graphicData>
        </a:graphic>
      </p:graphicFrame>
      <p:pic>
        <p:nvPicPr>
          <p:cNvPr id="7" name="Picture 6"/>
          <p:cNvPicPr>
            <a:picLocks noChangeAspect="1"/>
          </p:cNvPicPr>
          <p:nvPr/>
        </p:nvPicPr>
        <p:blipFill>
          <a:blip r:embed="rId2"/>
          <a:stretch>
            <a:fillRect/>
          </a:stretch>
        </p:blipFill>
        <p:spPr>
          <a:xfrm>
            <a:off x="8886459" y="564383"/>
            <a:ext cx="1463167" cy="1457070"/>
          </a:xfrm>
          <a:prstGeom prst="rect">
            <a:avLst/>
          </a:prstGeom>
        </p:spPr>
      </p:pic>
      <p:sp>
        <p:nvSpPr>
          <p:cNvPr id="12" name="TextBox 11"/>
          <p:cNvSpPr txBox="1"/>
          <p:nvPr/>
        </p:nvSpPr>
        <p:spPr>
          <a:xfrm>
            <a:off x="785374" y="-20392"/>
            <a:ext cx="11199925"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WOUND  Theories/Probiotics: Cross Section of Published Articles</a:t>
            </a:r>
            <a:endParaRPr lang="en-US" sz="3200" dirty="0"/>
          </a:p>
        </p:txBody>
      </p:sp>
      <p:graphicFrame>
        <p:nvGraphicFramePr>
          <p:cNvPr id="13" name="Table 12"/>
          <p:cNvGraphicFramePr>
            <a:graphicFrameLocks noGrp="1"/>
          </p:cNvGraphicFramePr>
          <p:nvPr>
            <p:extLst>
              <p:ext uri="{D42A27DB-BD31-4B8C-83A1-F6EECF244321}">
                <p14:modId xmlns:p14="http://schemas.microsoft.com/office/powerpoint/2010/main" val="2502639223"/>
              </p:ext>
            </p:extLst>
          </p:nvPr>
        </p:nvGraphicFramePr>
        <p:xfrm>
          <a:off x="3857297" y="3228756"/>
          <a:ext cx="8128002" cy="296672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433959735"/>
                    </a:ext>
                  </a:extLst>
                </a:gridCol>
                <a:gridCol w="1354667">
                  <a:extLst>
                    <a:ext uri="{9D8B030D-6E8A-4147-A177-3AD203B41FA5}">
                      <a16:colId xmlns:a16="http://schemas.microsoft.com/office/drawing/2014/main" val="1198828153"/>
                    </a:ext>
                  </a:extLst>
                </a:gridCol>
                <a:gridCol w="1354667">
                  <a:extLst>
                    <a:ext uri="{9D8B030D-6E8A-4147-A177-3AD203B41FA5}">
                      <a16:colId xmlns:a16="http://schemas.microsoft.com/office/drawing/2014/main" val="3982235078"/>
                    </a:ext>
                  </a:extLst>
                </a:gridCol>
                <a:gridCol w="1354667">
                  <a:extLst>
                    <a:ext uri="{9D8B030D-6E8A-4147-A177-3AD203B41FA5}">
                      <a16:colId xmlns:a16="http://schemas.microsoft.com/office/drawing/2014/main" val="2553156528"/>
                    </a:ext>
                  </a:extLst>
                </a:gridCol>
                <a:gridCol w="1354667">
                  <a:extLst>
                    <a:ext uri="{9D8B030D-6E8A-4147-A177-3AD203B41FA5}">
                      <a16:colId xmlns:a16="http://schemas.microsoft.com/office/drawing/2014/main" val="873944118"/>
                    </a:ext>
                  </a:extLst>
                </a:gridCol>
                <a:gridCol w="1354667">
                  <a:extLst>
                    <a:ext uri="{9D8B030D-6E8A-4147-A177-3AD203B41FA5}">
                      <a16:colId xmlns:a16="http://schemas.microsoft.com/office/drawing/2014/main" val="1972910131"/>
                    </a:ext>
                  </a:extLst>
                </a:gridCol>
              </a:tblGrid>
              <a:tr h="370840">
                <a:tc>
                  <a:txBody>
                    <a:bodyPr/>
                    <a:lstStyle/>
                    <a:p>
                      <a:r>
                        <a:rPr lang="en-US" dirty="0"/>
                        <a:t>Articles</a:t>
                      </a:r>
                    </a:p>
                  </a:txBody>
                  <a:tcPr/>
                </a:tc>
                <a:tc>
                  <a:txBody>
                    <a:bodyPr/>
                    <a:lstStyle/>
                    <a:p>
                      <a:pPr algn="ctr"/>
                      <a:r>
                        <a:rPr lang="en-US" dirty="0"/>
                        <a:t>Condition</a:t>
                      </a:r>
                    </a:p>
                  </a:txBody>
                  <a:tcPr anchor="ctr"/>
                </a:tc>
                <a:tc>
                  <a:txBody>
                    <a:bodyPr/>
                    <a:lstStyle/>
                    <a:p>
                      <a:pPr algn="ctr"/>
                      <a:r>
                        <a:rPr lang="en-US" dirty="0"/>
                        <a:t>Study</a:t>
                      </a:r>
                    </a:p>
                  </a:txBody>
                  <a:tcPr anchor="ctr"/>
                </a:tc>
                <a:tc>
                  <a:txBody>
                    <a:bodyPr/>
                    <a:lstStyle/>
                    <a:p>
                      <a:pPr algn="ctr"/>
                      <a:r>
                        <a:rPr lang="en-US" dirty="0"/>
                        <a:t>Strength</a:t>
                      </a:r>
                    </a:p>
                  </a:txBody>
                  <a:tcPr anchor="ctr"/>
                </a:tc>
                <a:tc>
                  <a:txBody>
                    <a:bodyPr/>
                    <a:lstStyle/>
                    <a:p>
                      <a:pPr algn="ctr"/>
                      <a:r>
                        <a:rPr lang="en-US" dirty="0"/>
                        <a:t>Microbe</a:t>
                      </a:r>
                    </a:p>
                  </a:txBody>
                  <a:tcPr anchor="ctr"/>
                </a:tc>
                <a:tc>
                  <a:txBody>
                    <a:bodyPr/>
                    <a:lstStyle/>
                    <a:p>
                      <a:pPr algn="ctr"/>
                      <a:r>
                        <a:rPr lang="en-US" dirty="0"/>
                        <a:t>Probiotic</a:t>
                      </a:r>
                    </a:p>
                  </a:txBody>
                  <a:tcPr anchor="ctr"/>
                </a:tc>
                <a:extLst>
                  <a:ext uri="{0D108BD9-81ED-4DB2-BD59-A6C34878D82A}">
                    <a16:rowId xmlns:a16="http://schemas.microsoft.com/office/drawing/2014/main" val="3841305406"/>
                  </a:ext>
                </a:extLst>
              </a:tr>
              <a:tr h="370840">
                <a:tc>
                  <a:txBody>
                    <a:bodyPr/>
                    <a:lstStyle/>
                    <a:p>
                      <a:r>
                        <a:rPr lang="en-US" dirty="0"/>
                        <a:t>W - 7</a:t>
                      </a:r>
                    </a:p>
                  </a:txBody>
                  <a:tcPr/>
                </a:tc>
                <a:tc>
                  <a:txBody>
                    <a:bodyPr/>
                    <a:lstStyle/>
                    <a:p>
                      <a:r>
                        <a:rPr lang="en-US" dirty="0"/>
                        <a:t>IMPAIRED</a:t>
                      </a:r>
                    </a:p>
                  </a:txBody>
                  <a:tcPr/>
                </a:tc>
                <a:tc>
                  <a:txBody>
                    <a:bodyPr/>
                    <a:lstStyle/>
                    <a:p>
                      <a:r>
                        <a:rPr lang="en-US" dirty="0"/>
                        <a:t>REVIEW(IV)</a:t>
                      </a:r>
                    </a:p>
                  </a:txBody>
                  <a:tcPr/>
                </a:tc>
                <a:tc>
                  <a:txBody>
                    <a:bodyPr/>
                    <a:lstStyle/>
                    <a:p>
                      <a:r>
                        <a:rPr lang="en-US" dirty="0"/>
                        <a:t>B</a:t>
                      </a:r>
                    </a:p>
                  </a:txBody>
                  <a:tcPr/>
                </a:tc>
                <a:tc>
                  <a:txBody>
                    <a:bodyPr/>
                    <a:lstStyle/>
                    <a:p>
                      <a:r>
                        <a:rPr lang="en-US" dirty="0"/>
                        <a:t>MULTIPLE</a:t>
                      </a:r>
                    </a:p>
                  </a:txBody>
                  <a:tcPr/>
                </a:tc>
                <a:tc>
                  <a:txBody>
                    <a:bodyPr/>
                    <a:lstStyle/>
                    <a:p>
                      <a:r>
                        <a:rPr lang="en-US" dirty="0"/>
                        <a:t>MULTIPLE</a:t>
                      </a:r>
                    </a:p>
                  </a:txBody>
                  <a:tcPr/>
                </a:tc>
                <a:extLst>
                  <a:ext uri="{0D108BD9-81ED-4DB2-BD59-A6C34878D82A}">
                    <a16:rowId xmlns:a16="http://schemas.microsoft.com/office/drawing/2014/main" val="2761748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- 10</a:t>
                      </a:r>
                    </a:p>
                  </a:txBody>
                  <a:tcPr/>
                </a:tc>
                <a:tc>
                  <a:txBody>
                    <a:bodyPr/>
                    <a:lstStyle/>
                    <a:p>
                      <a:r>
                        <a:rPr lang="en-US" dirty="0"/>
                        <a:t>RESIS BUG</a:t>
                      </a:r>
                    </a:p>
                  </a:txBody>
                  <a:tcPr/>
                </a:tc>
                <a:tc>
                  <a:txBody>
                    <a:bodyPr/>
                    <a:lstStyle/>
                    <a:p>
                      <a:r>
                        <a:rPr lang="en-US" dirty="0"/>
                        <a:t>IN VITRO(III)</a:t>
                      </a:r>
                    </a:p>
                  </a:txBody>
                  <a:tcPr/>
                </a:tc>
                <a:tc>
                  <a:txBody>
                    <a:bodyPr/>
                    <a:lstStyle/>
                    <a:p>
                      <a:r>
                        <a:rPr lang="en-US" dirty="0"/>
                        <a:t>A</a:t>
                      </a:r>
                    </a:p>
                  </a:txBody>
                  <a:tcPr/>
                </a:tc>
                <a:tc>
                  <a:txBody>
                    <a:bodyPr/>
                    <a:lstStyle/>
                    <a:p>
                      <a:r>
                        <a:rPr lang="en-US" dirty="0"/>
                        <a:t>BIFIDO</a:t>
                      </a:r>
                    </a:p>
                  </a:txBody>
                  <a:tcPr/>
                </a:tc>
                <a:tc>
                  <a:txBody>
                    <a:bodyPr/>
                    <a:lstStyle/>
                    <a:p>
                      <a:r>
                        <a:rPr lang="en-US" dirty="0"/>
                        <a:t>SUPERNAT</a:t>
                      </a:r>
                    </a:p>
                  </a:txBody>
                  <a:tcPr/>
                </a:tc>
                <a:extLst>
                  <a:ext uri="{0D108BD9-81ED-4DB2-BD59-A6C34878D82A}">
                    <a16:rowId xmlns:a16="http://schemas.microsoft.com/office/drawing/2014/main" val="3803088837"/>
                  </a:ext>
                </a:extLst>
              </a:tr>
              <a:tr h="370840">
                <a:tc>
                  <a:txBody>
                    <a:bodyPr/>
                    <a:lstStyle/>
                    <a:p>
                      <a:r>
                        <a:rPr lang="en-US" dirty="0"/>
                        <a:t>W - 19</a:t>
                      </a:r>
                    </a:p>
                  </a:txBody>
                  <a:tcPr/>
                </a:tc>
                <a:tc>
                  <a:txBody>
                    <a:bodyPr/>
                    <a:lstStyle/>
                    <a:p>
                      <a:r>
                        <a:rPr lang="en-US" dirty="0"/>
                        <a:t>INFECT WD</a:t>
                      </a:r>
                    </a:p>
                  </a:txBody>
                  <a:tcPr/>
                </a:tc>
                <a:tc>
                  <a:txBody>
                    <a:bodyPr/>
                    <a:lstStyle/>
                    <a:p>
                      <a:r>
                        <a:rPr lang="en-US" dirty="0"/>
                        <a:t>RABBIT(III)</a:t>
                      </a:r>
                    </a:p>
                  </a:txBody>
                  <a:tcPr/>
                </a:tc>
                <a:tc>
                  <a:txBody>
                    <a:bodyPr/>
                    <a:lstStyle/>
                    <a:p>
                      <a:r>
                        <a:rPr lang="en-US" dirty="0"/>
                        <a:t>A</a:t>
                      </a:r>
                    </a:p>
                  </a:txBody>
                  <a:tcPr/>
                </a:tc>
                <a:tc>
                  <a:txBody>
                    <a:bodyPr/>
                    <a:lstStyle/>
                    <a:p>
                      <a:r>
                        <a:rPr lang="en-US" dirty="0"/>
                        <a:t>LACTO </a:t>
                      </a:r>
                    </a:p>
                  </a:txBody>
                  <a:tcPr/>
                </a:tc>
                <a:tc>
                  <a:txBody>
                    <a:bodyPr/>
                    <a:lstStyle/>
                    <a:p>
                      <a:r>
                        <a:rPr lang="en-US" dirty="0"/>
                        <a:t>GAUZE</a:t>
                      </a:r>
                    </a:p>
                  </a:txBody>
                  <a:tcPr/>
                </a:tc>
                <a:extLst>
                  <a:ext uri="{0D108BD9-81ED-4DB2-BD59-A6C34878D82A}">
                    <a16:rowId xmlns:a16="http://schemas.microsoft.com/office/drawing/2014/main" val="1706552735"/>
                  </a:ext>
                </a:extLst>
              </a:tr>
              <a:tr h="370840">
                <a:tc>
                  <a:txBody>
                    <a:bodyPr/>
                    <a:lstStyle/>
                    <a:p>
                      <a:r>
                        <a:rPr lang="en-US" dirty="0"/>
                        <a:t>W - 20</a:t>
                      </a:r>
                    </a:p>
                  </a:txBody>
                  <a:tcPr/>
                </a:tc>
                <a:tc>
                  <a:txBody>
                    <a:bodyPr/>
                    <a:lstStyle/>
                    <a:p>
                      <a:r>
                        <a:rPr lang="en-US" dirty="0"/>
                        <a:t>MRSA</a:t>
                      </a:r>
                    </a:p>
                  </a:txBody>
                  <a:tcPr/>
                </a:tc>
                <a:tc>
                  <a:txBody>
                    <a:bodyPr/>
                    <a:lstStyle/>
                    <a:p>
                      <a:r>
                        <a:rPr lang="en-US" dirty="0"/>
                        <a:t>REVIEW</a:t>
                      </a:r>
                    </a:p>
                  </a:txBody>
                  <a:tcPr/>
                </a:tc>
                <a:tc>
                  <a:txBody>
                    <a:bodyPr/>
                    <a:lstStyle/>
                    <a:p>
                      <a:r>
                        <a:rPr lang="en-US" dirty="0"/>
                        <a:t>B</a:t>
                      </a:r>
                    </a:p>
                  </a:txBody>
                  <a:tcPr/>
                </a:tc>
                <a:tc>
                  <a:txBody>
                    <a:bodyPr/>
                    <a:lstStyle/>
                    <a:p>
                      <a:r>
                        <a:rPr lang="en-US" dirty="0"/>
                        <a:t>MULTIPLE</a:t>
                      </a:r>
                    </a:p>
                  </a:txBody>
                  <a:tcPr/>
                </a:tc>
                <a:tc>
                  <a:txBody>
                    <a:bodyPr/>
                    <a:lstStyle/>
                    <a:p>
                      <a:r>
                        <a:rPr lang="en-US" dirty="0"/>
                        <a:t>MULTIPLE</a:t>
                      </a:r>
                    </a:p>
                  </a:txBody>
                  <a:tcPr/>
                </a:tc>
                <a:extLst>
                  <a:ext uri="{0D108BD9-81ED-4DB2-BD59-A6C34878D82A}">
                    <a16:rowId xmlns:a16="http://schemas.microsoft.com/office/drawing/2014/main" val="27354582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a:t>
                      </a:r>
                      <a:r>
                        <a:rPr lang="en-US" baseline="0" dirty="0"/>
                        <a:t> 22</a:t>
                      </a:r>
                      <a:endParaRPr lang="en-US" dirty="0"/>
                    </a:p>
                  </a:txBody>
                  <a:tcPr/>
                </a:tc>
                <a:tc>
                  <a:txBody>
                    <a:bodyPr/>
                    <a:lstStyle/>
                    <a:p>
                      <a:r>
                        <a:rPr lang="en-US" dirty="0"/>
                        <a:t>INFECT BUR</a:t>
                      </a:r>
                    </a:p>
                  </a:txBody>
                  <a:tcPr/>
                </a:tc>
                <a:tc>
                  <a:txBody>
                    <a:bodyPr/>
                    <a:lstStyle/>
                    <a:p>
                      <a:r>
                        <a:rPr lang="en-US" dirty="0"/>
                        <a:t>CLINICAL TR</a:t>
                      </a:r>
                    </a:p>
                  </a:txBody>
                  <a:tcPr/>
                </a:tc>
                <a:tc>
                  <a:txBody>
                    <a:bodyPr/>
                    <a:lstStyle/>
                    <a:p>
                      <a:r>
                        <a:rPr lang="en-US" dirty="0"/>
                        <a:t>B</a:t>
                      </a:r>
                    </a:p>
                  </a:txBody>
                  <a:tcPr/>
                </a:tc>
                <a:tc>
                  <a:txBody>
                    <a:bodyPr/>
                    <a:lstStyle/>
                    <a:p>
                      <a:r>
                        <a:rPr lang="en-US" dirty="0"/>
                        <a:t>L PLANTAR</a:t>
                      </a:r>
                    </a:p>
                  </a:txBody>
                  <a:tcPr/>
                </a:tc>
                <a:tc>
                  <a:txBody>
                    <a:bodyPr/>
                    <a:lstStyle/>
                    <a:p>
                      <a:r>
                        <a:rPr lang="en-US" dirty="0"/>
                        <a:t>ANTI PA</a:t>
                      </a:r>
                    </a:p>
                  </a:txBody>
                  <a:tcPr/>
                </a:tc>
                <a:extLst>
                  <a:ext uri="{0D108BD9-81ED-4DB2-BD59-A6C34878D82A}">
                    <a16:rowId xmlns:a16="http://schemas.microsoft.com/office/drawing/2014/main" val="598653988"/>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219436197"/>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50514118"/>
                  </a:ext>
                </a:extLst>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336" y="4941082"/>
            <a:ext cx="1254394" cy="1254394"/>
          </a:xfrm>
          <a:prstGeom prst="rect">
            <a:avLst/>
          </a:prstGeom>
        </p:spPr>
      </p:pic>
    </p:spTree>
    <p:extLst>
      <p:ext uri="{BB962C8B-B14F-4D97-AF65-F5344CB8AC3E}">
        <p14:creationId xmlns:p14="http://schemas.microsoft.com/office/powerpoint/2010/main" val="1411738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317172" y="2847109"/>
            <a:ext cx="7377545" cy="83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99462" y="1198179"/>
            <a:ext cx="0" cy="439213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8862" y="351755"/>
            <a:ext cx="11124039"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“Precision” / Personalized Medicine: Non-oncologic</a:t>
            </a:r>
          </a:p>
        </p:txBody>
      </p:sp>
      <p:sp>
        <p:nvSpPr>
          <p:cNvPr id="10" name="TextBox 9"/>
          <p:cNvSpPr txBox="1"/>
          <p:nvPr/>
        </p:nvSpPr>
        <p:spPr>
          <a:xfrm>
            <a:off x="2913322" y="4768643"/>
            <a:ext cx="7811892"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Person Specific (Microbiota) Information. PSI</a:t>
            </a:r>
          </a:p>
        </p:txBody>
      </p:sp>
      <p:sp>
        <p:nvSpPr>
          <p:cNvPr id="11" name="TextBox 10"/>
          <p:cNvSpPr txBox="1"/>
          <p:nvPr/>
        </p:nvSpPr>
        <p:spPr>
          <a:xfrm>
            <a:off x="2442579" y="1624901"/>
            <a:ext cx="3531476" cy="923330"/>
          </a:xfrm>
          <a:prstGeom prst="rect">
            <a:avLst/>
          </a:prstGeom>
          <a:noFill/>
        </p:spPr>
        <p:txBody>
          <a:bodyPr wrap="square" rtlCol="0">
            <a:spAutoFit/>
          </a:bodyPr>
          <a:lstStyle/>
          <a:p>
            <a:pPr marL="342900" indent="-342900">
              <a:buAutoNum type="alphaUcPeriod"/>
            </a:pPr>
            <a:r>
              <a:rPr lang="en-US" b="1" dirty="0">
                <a:effectLst>
                  <a:outerShdw blurRad="38100" dist="38100" dir="2700000" algn="tl">
                    <a:srgbClr val="000000">
                      <a:alpha val="43137"/>
                    </a:srgbClr>
                  </a:outerShdw>
                </a:effectLst>
              </a:rPr>
              <a:t>Prevention</a:t>
            </a:r>
          </a:p>
          <a:p>
            <a:pPr lvl="1"/>
            <a:r>
              <a:rPr lang="en-US" dirty="0"/>
              <a:t>Risk stratification of sub-population</a:t>
            </a:r>
          </a:p>
        </p:txBody>
      </p:sp>
      <p:sp>
        <p:nvSpPr>
          <p:cNvPr id="12" name="TextBox 11"/>
          <p:cNvSpPr txBox="1"/>
          <p:nvPr/>
        </p:nvSpPr>
        <p:spPr>
          <a:xfrm>
            <a:off x="7205675" y="1624901"/>
            <a:ext cx="3531476" cy="923330"/>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B.  Disease Diagnosis</a:t>
            </a:r>
          </a:p>
          <a:p>
            <a:pPr lvl="1"/>
            <a:r>
              <a:rPr lang="en-US" dirty="0"/>
              <a:t>Clinical variance and follow-up of disease progression</a:t>
            </a:r>
          </a:p>
        </p:txBody>
      </p:sp>
      <p:sp>
        <p:nvSpPr>
          <p:cNvPr id="13" name="TextBox 12"/>
          <p:cNvSpPr txBox="1"/>
          <p:nvPr/>
        </p:nvSpPr>
        <p:spPr>
          <a:xfrm>
            <a:off x="2420089" y="3405284"/>
            <a:ext cx="3531476" cy="120032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D.  Nutrition</a:t>
            </a:r>
          </a:p>
          <a:p>
            <a:pPr lvl="1"/>
            <a:r>
              <a:rPr lang="en-US" dirty="0"/>
              <a:t>Individualized food recommendations in a multifactorial approach</a:t>
            </a:r>
          </a:p>
        </p:txBody>
      </p:sp>
      <p:sp>
        <p:nvSpPr>
          <p:cNvPr id="14" name="TextBox 13"/>
          <p:cNvSpPr txBox="1"/>
          <p:nvPr/>
        </p:nvSpPr>
        <p:spPr>
          <a:xfrm>
            <a:off x="7193738" y="3405284"/>
            <a:ext cx="3531476" cy="120032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  Therapeutics</a:t>
            </a:r>
          </a:p>
          <a:p>
            <a:pPr lvl="1"/>
            <a:r>
              <a:rPr lang="en-US" dirty="0"/>
              <a:t>Microbiome driven personalized drug response and modification</a:t>
            </a:r>
          </a:p>
        </p:txBody>
      </p:sp>
      <p:pic>
        <p:nvPicPr>
          <p:cNvPr id="15" name="Picture 14"/>
          <p:cNvPicPr>
            <a:picLocks noChangeAspect="1"/>
          </p:cNvPicPr>
          <p:nvPr/>
        </p:nvPicPr>
        <p:blipFill>
          <a:blip r:embed="rId3"/>
          <a:stretch>
            <a:fillRect/>
          </a:stretch>
        </p:blipFill>
        <p:spPr>
          <a:xfrm>
            <a:off x="4993247" y="1922791"/>
            <a:ext cx="2212428" cy="2942906"/>
          </a:xfrm>
          <a:prstGeom prst="rect">
            <a:avLst/>
          </a:prstGeom>
        </p:spPr>
      </p:pic>
      <p:sp>
        <p:nvSpPr>
          <p:cNvPr id="16" name="TextBox 15"/>
          <p:cNvSpPr txBox="1"/>
          <p:nvPr/>
        </p:nvSpPr>
        <p:spPr>
          <a:xfrm>
            <a:off x="5260667" y="2560904"/>
            <a:ext cx="571375" cy="369332"/>
          </a:xfrm>
          <a:prstGeom prst="rect">
            <a:avLst/>
          </a:prstGeom>
          <a:noFill/>
        </p:spPr>
        <p:txBody>
          <a:bodyPr wrap="none" rtlCol="0">
            <a:spAutoFit/>
          </a:bodyPr>
          <a:lstStyle/>
          <a:p>
            <a:r>
              <a:rPr lang="en-US" dirty="0">
                <a:solidFill>
                  <a:schemeClr val="bg1"/>
                </a:solidFill>
              </a:rPr>
              <a:t>Diet</a:t>
            </a:r>
          </a:p>
        </p:txBody>
      </p:sp>
      <p:sp>
        <p:nvSpPr>
          <p:cNvPr id="17" name="TextBox 16"/>
          <p:cNvSpPr txBox="1"/>
          <p:nvPr/>
        </p:nvSpPr>
        <p:spPr>
          <a:xfrm>
            <a:off x="5990034" y="3002135"/>
            <a:ext cx="1039067" cy="369332"/>
          </a:xfrm>
          <a:prstGeom prst="rect">
            <a:avLst/>
          </a:prstGeom>
          <a:noFill/>
        </p:spPr>
        <p:txBody>
          <a:bodyPr wrap="none" rtlCol="0">
            <a:spAutoFit/>
          </a:bodyPr>
          <a:lstStyle/>
          <a:p>
            <a:r>
              <a:rPr lang="en-US" dirty="0"/>
              <a:t>Nutrition</a:t>
            </a:r>
          </a:p>
        </p:txBody>
      </p:sp>
      <p:sp>
        <p:nvSpPr>
          <p:cNvPr id="2" name="TextBox 1">
            <a:extLst>
              <a:ext uri="{FF2B5EF4-FFF2-40B4-BE49-F238E27FC236}">
                <a16:creationId xmlns:a16="http://schemas.microsoft.com/office/drawing/2014/main" id="{7EBD93A2-1A4F-4B46-A90B-EA51DFF5F540}"/>
              </a:ext>
            </a:extLst>
          </p:cNvPr>
          <p:cNvSpPr txBox="1"/>
          <p:nvPr/>
        </p:nvSpPr>
        <p:spPr>
          <a:xfrm>
            <a:off x="1084521" y="5602982"/>
            <a:ext cx="12542369" cy="646331"/>
          </a:xfrm>
          <a:prstGeom prst="rect">
            <a:avLst/>
          </a:prstGeom>
          <a:noFill/>
        </p:spPr>
        <p:txBody>
          <a:bodyPr wrap="square" rtlCol="0">
            <a:spAutoFit/>
          </a:bodyPr>
          <a:lstStyle/>
          <a:p>
            <a:r>
              <a:rPr lang="en-US" dirty="0"/>
              <a:t>Ref. </a:t>
            </a:r>
            <a:r>
              <a:rPr lang="en-US" dirty="0" err="1"/>
              <a:t>Zmora</a:t>
            </a:r>
            <a:r>
              <a:rPr lang="en-US" dirty="0"/>
              <a:t>, N. et al. 2016. Taking it Personally:  Personalized Utilization of Human Microbiome in Health and Disease. </a:t>
            </a:r>
          </a:p>
          <a:p>
            <a:r>
              <a:rPr lang="en-US" dirty="0"/>
              <a:t>Cell and Host Microbe. 19 (Jan 13):12-20 </a:t>
            </a:r>
          </a:p>
        </p:txBody>
      </p:sp>
    </p:spTree>
    <p:extLst>
      <p:ext uri="{BB962C8B-B14F-4D97-AF65-F5344CB8AC3E}">
        <p14:creationId xmlns:p14="http://schemas.microsoft.com/office/powerpoint/2010/main" val="3611309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vllewis\Pictures\images\Clock_face_one_hand.png"/>
          <p:cNvPicPr>
            <a:picLocks noChangeAspect="1" noChangeArrowheads="1"/>
          </p:cNvPicPr>
          <p:nvPr/>
        </p:nvPicPr>
        <p:blipFill>
          <a:blip r:embed="rId2" cstate="print"/>
          <a:srcRect/>
          <a:stretch>
            <a:fillRect/>
          </a:stretch>
        </p:blipFill>
        <p:spPr bwMode="auto">
          <a:xfrm>
            <a:off x="4015894" y="1868276"/>
            <a:ext cx="3521540" cy="3342761"/>
          </a:xfrm>
          <a:prstGeom prst="rect">
            <a:avLst/>
          </a:prstGeom>
          <a:noFill/>
          <a:ln w="9525">
            <a:noFill/>
            <a:miter lim="800000"/>
            <a:headEnd/>
            <a:tailEnd/>
          </a:ln>
          <a:effectLst>
            <a:outerShdw dist="50800" dir="5400000" algn="ctr" rotWithShape="0">
              <a:srgbClr val="000000">
                <a:alpha val="0"/>
              </a:srgbClr>
            </a:outerShdw>
          </a:effectLst>
        </p:spPr>
      </p:pic>
      <p:sp>
        <p:nvSpPr>
          <p:cNvPr id="6" name="Flowchart: Connector 5"/>
          <p:cNvSpPr/>
          <p:nvPr/>
        </p:nvSpPr>
        <p:spPr>
          <a:xfrm>
            <a:off x="4552364" y="2292482"/>
            <a:ext cx="2585298" cy="2451927"/>
          </a:xfrm>
          <a:prstGeom prst="flowChartConnector">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Flowchart: Connector 6"/>
          <p:cNvSpPr/>
          <p:nvPr/>
        </p:nvSpPr>
        <p:spPr>
          <a:xfrm>
            <a:off x="4822130" y="2518724"/>
            <a:ext cx="2053940" cy="2008683"/>
          </a:xfrm>
          <a:prstGeom prst="flowChartConnector">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Flowchart: Connector 7"/>
          <p:cNvSpPr/>
          <p:nvPr/>
        </p:nvSpPr>
        <p:spPr>
          <a:xfrm>
            <a:off x="5087334" y="2829808"/>
            <a:ext cx="1499651" cy="1336250"/>
          </a:xfrm>
          <a:prstGeom prst="flowChartConnector">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 name="Flowchart: Connector 4"/>
          <p:cNvSpPr/>
          <p:nvPr/>
        </p:nvSpPr>
        <p:spPr>
          <a:xfrm>
            <a:off x="4316687" y="2080378"/>
            <a:ext cx="2934096" cy="2904414"/>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Line Callout 2 11"/>
          <p:cNvSpPr/>
          <p:nvPr/>
        </p:nvSpPr>
        <p:spPr>
          <a:xfrm>
            <a:off x="7434607" y="1422859"/>
            <a:ext cx="1442300" cy="869623"/>
          </a:xfrm>
          <a:prstGeom prst="borderCallout2">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Line Callout 2 12"/>
          <p:cNvSpPr/>
          <p:nvPr/>
        </p:nvSpPr>
        <p:spPr>
          <a:xfrm rot="10800000">
            <a:off x="2585302" y="3657784"/>
            <a:ext cx="1442300" cy="869623"/>
          </a:xfrm>
          <a:prstGeom prst="borderCallout2">
            <a:avLst>
              <a:gd name="adj1" fmla="val 18750"/>
              <a:gd name="adj2" fmla="val -8333"/>
              <a:gd name="adj3" fmla="val 18750"/>
              <a:gd name="adj4" fmla="val -16667"/>
              <a:gd name="adj5" fmla="val 101118"/>
              <a:gd name="adj6" fmla="val -73138"/>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Line Callout 2 13"/>
          <p:cNvSpPr/>
          <p:nvPr/>
        </p:nvSpPr>
        <p:spPr>
          <a:xfrm>
            <a:off x="7773109" y="2518724"/>
            <a:ext cx="1442300" cy="869623"/>
          </a:xfrm>
          <a:prstGeom prst="borderCallout2">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Line Callout 2 16"/>
          <p:cNvSpPr/>
          <p:nvPr/>
        </p:nvSpPr>
        <p:spPr>
          <a:xfrm rot="10800000">
            <a:off x="2817238" y="4786831"/>
            <a:ext cx="1442300" cy="869623"/>
          </a:xfrm>
          <a:prstGeom prst="borderCallout2">
            <a:avLst>
              <a:gd name="adj1" fmla="val 18750"/>
              <a:gd name="adj2" fmla="val -8333"/>
              <a:gd name="adj3" fmla="val 18750"/>
              <a:gd name="adj4" fmla="val -16667"/>
              <a:gd name="adj5" fmla="val 137703"/>
              <a:gd name="adj6" fmla="val -8098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rot="1936620">
            <a:off x="3869431" y="2792471"/>
            <a:ext cx="1782143" cy="164546"/>
          </a:xfrm>
          <a:prstGeom prst="rect">
            <a:avLst/>
          </a:prstGeom>
          <a:solidFill>
            <a:srgbClr val="F7154B"/>
          </a:solidFill>
          <a:ln>
            <a:solidFill>
              <a:srgbClr val="F71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p:cNvSpPr txBox="1"/>
          <p:nvPr/>
        </p:nvSpPr>
        <p:spPr>
          <a:xfrm>
            <a:off x="2705698" y="2114703"/>
            <a:ext cx="1364861" cy="738664"/>
          </a:xfrm>
          <a:prstGeom prst="rect">
            <a:avLst/>
          </a:prstGeom>
          <a:noFill/>
        </p:spPr>
        <p:txBody>
          <a:bodyPr wrap="none" rtlCol="0">
            <a:spAutoFit/>
          </a:bodyPr>
          <a:lstStyle/>
          <a:p>
            <a:r>
              <a:rPr lang="en-US" sz="2100" dirty="0" err="1">
                <a:solidFill>
                  <a:srgbClr val="F7154B"/>
                </a:solidFill>
              </a:rPr>
              <a:t>Phylo</a:t>
            </a:r>
            <a:r>
              <a:rPr lang="en-US" sz="2100" dirty="0">
                <a:solidFill>
                  <a:srgbClr val="F7154B"/>
                </a:solidFill>
              </a:rPr>
              <a:t> Type</a:t>
            </a:r>
          </a:p>
          <a:p>
            <a:r>
              <a:rPr lang="en-US" sz="2100" dirty="0">
                <a:solidFill>
                  <a:srgbClr val="F7154B"/>
                </a:solidFill>
              </a:rPr>
              <a:t>A/B/C/D</a:t>
            </a:r>
          </a:p>
        </p:txBody>
      </p:sp>
      <p:sp>
        <p:nvSpPr>
          <p:cNvPr id="20" name="TextBox 19"/>
          <p:cNvSpPr txBox="1"/>
          <p:nvPr/>
        </p:nvSpPr>
        <p:spPr>
          <a:xfrm>
            <a:off x="7502373" y="1644297"/>
            <a:ext cx="1306768" cy="415498"/>
          </a:xfrm>
          <a:prstGeom prst="rect">
            <a:avLst/>
          </a:prstGeom>
          <a:noFill/>
        </p:spPr>
        <p:txBody>
          <a:bodyPr wrap="none" rtlCol="0">
            <a:spAutoFit/>
          </a:bodyPr>
          <a:lstStyle/>
          <a:p>
            <a:r>
              <a:rPr lang="en-US" sz="2100" dirty="0"/>
              <a:t>A. Disease</a:t>
            </a:r>
          </a:p>
        </p:txBody>
      </p:sp>
      <p:sp>
        <p:nvSpPr>
          <p:cNvPr id="21" name="TextBox 20"/>
          <p:cNvSpPr txBox="1"/>
          <p:nvPr/>
        </p:nvSpPr>
        <p:spPr>
          <a:xfrm>
            <a:off x="7783564" y="2530201"/>
            <a:ext cx="1608939" cy="738664"/>
          </a:xfrm>
          <a:prstGeom prst="rect">
            <a:avLst/>
          </a:prstGeom>
          <a:noFill/>
        </p:spPr>
        <p:txBody>
          <a:bodyPr wrap="square" rtlCol="0">
            <a:spAutoFit/>
          </a:bodyPr>
          <a:lstStyle/>
          <a:p>
            <a:r>
              <a:rPr lang="en-US" sz="2100" dirty="0"/>
              <a:t>B.  Bacteria</a:t>
            </a:r>
          </a:p>
          <a:p>
            <a:r>
              <a:rPr lang="en-US" sz="2100" dirty="0"/>
              <a:t>Present</a:t>
            </a:r>
          </a:p>
        </p:txBody>
      </p:sp>
      <p:sp>
        <p:nvSpPr>
          <p:cNvPr id="22" name="TextBox 21"/>
          <p:cNvSpPr txBox="1"/>
          <p:nvPr/>
        </p:nvSpPr>
        <p:spPr>
          <a:xfrm>
            <a:off x="2817239" y="4863850"/>
            <a:ext cx="1579049" cy="738664"/>
          </a:xfrm>
          <a:prstGeom prst="rect">
            <a:avLst/>
          </a:prstGeom>
          <a:noFill/>
        </p:spPr>
        <p:txBody>
          <a:bodyPr wrap="square" rtlCol="0">
            <a:spAutoFit/>
          </a:bodyPr>
          <a:lstStyle/>
          <a:p>
            <a:r>
              <a:rPr lang="en-US" sz="2100" dirty="0"/>
              <a:t>C.  Bacteria</a:t>
            </a:r>
          </a:p>
          <a:p>
            <a:r>
              <a:rPr lang="en-US" sz="2100" dirty="0"/>
              <a:t>Missing</a:t>
            </a:r>
          </a:p>
        </p:txBody>
      </p:sp>
      <p:sp>
        <p:nvSpPr>
          <p:cNvPr id="23" name="TextBox 22"/>
          <p:cNvSpPr txBox="1"/>
          <p:nvPr/>
        </p:nvSpPr>
        <p:spPr>
          <a:xfrm>
            <a:off x="2704710" y="3857230"/>
            <a:ext cx="1127360" cy="415498"/>
          </a:xfrm>
          <a:prstGeom prst="rect">
            <a:avLst/>
          </a:prstGeom>
          <a:noFill/>
        </p:spPr>
        <p:txBody>
          <a:bodyPr wrap="none" rtlCol="0">
            <a:spAutoFit/>
          </a:bodyPr>
          <a:lstStyle/>
          <a:p>
            <a:r>
              <a:rPr lang="en-US" sz="2100" dirty="0"/>
              <a:t>D.  Fungi</a:t>
            </a:r>
          </a:p>
        </p:txBody>
      </p:sp>
      <p:sp>
        <p:nvSpPr>
          <p:cNvPr id="24" name="TextBox 49"/>
          <p:cNvSpPr txBox="1">
            <a:spLocks noChangeArrowheads="1"/>
          </p:cNvSpPr>
          <p:nvPr/>
        </p:nvSpPr>
        <p:spPr bwMode="auto">
          <a:xfrm>
            <a:off x="829340" y="382771"/>
            <a:ext cx="6421444" cy="1938992"/>
          </a:xfrm>
          <a:prstGeom prst="rect">
            <a:avLst/>
          </a:prstGeom>
          <a:noFill/>
          <a:ln w="9525">
            <a:noFill/>
            <a:miter lim="800000"/>
            <a:headEnd/>
            <a:tailEnd/>
          </a:ln>
        </p:spPr>
        <p:txBody>
          <a:bodyPr wrap="square">
            <a:spAutoFit/>
          </a:bodyPr>
          <a:lstStyle/>
          <a:p>
            <a:r>
              <a:rPr lang="en-US" sz="2400" b="1" dirty="0">
                <a:effectLst>
                  <a:outerShdw blurRad="38100" dist="38100" dir="2700000" algn="tl">
                    <a:srgbClr val="000000">
                      <a:alpha val="43137"/>
                    </a:srgbClr>
                  </a:outerShdw>
                </a:effectLst>
                <a:latin typeface="Calibri" pitchFamily="34" charset="0"/>
              </a:rPr>
              <a:t>Microbial Clock:  Composite  Disease Signature</a:t>
            </a:r>
          </a:p>
          <a:p>
            <a:endParaRPr lang="en-US" sz="2400" b="1" dirty="0">
              <a:effectLst>
                <a:outerShdw blurRad="38100" dist="38100" dir="2700000" algn="tl">
                  <a:srgbClr val="000000">
                    <a:alpha val="43137"/>
                  </a:srgbClr>
                </a:outerShdw>
              </a:effectLst>
              <a:latin typeface="Calibri" pitchFamily="34" charset="0"/>
            </a:endParaRPr>
          </a:p>
          <a:p>
            <a:r>
              <a:rPr lang="en-US" sz="2400" b="1" dirty="0">
                <a:effectLst>
                  <a:outerShdw blurRad="38100" dist="38100" dir="2700000" algn="tl">
                    <a:srgbClr val="000000">
                      <a:alpha val="43137"/>
                    </a:srgbClr>
                  </a:outerShdw>
                </a:effectLst>
                <a:latin typeface="Calibri" pitchFamily="34" charset="0"/>
              </a:rPr>
              <a:t>MATCHING PROBIOTICS</a:t>
            </a:r>
          </a:p>
          <a:p>
            <a:endParaRPr lang="en-US" sz="2400" b="1" dirty="0">
              <a:effectLst>
                <a:outerShdw blurRad="38100" dist="38100" dir="2700000" algn="tl">
                  <a:srgbClr val="000000">
                    <a:alpha val="43137"/>
                  </a:srgbClr>
                </a:outerShdw>
              </a:effectLst>
              <a:latin typeface="Calibri" pitchFamily="34" charset="0"/>
            </a:endParaRPr>
          </a:p>
          <a:p>
            <a:r>
              <a:rPr lang="en-US" sz="2400" b="1" dirty="0">
                <a:effectLst>
                  <a:outerShdw blurRad="38100" dist="38100" dir="2700000" algn="tl">
                    <a:srgbClr val="000000">
                      <a:alpha val="43137"/>
                    </a:srgbClr>
                  </a:outerShdw>
                </a:effectLst>
                <a:latin typeface="Calibri" pitchFamily="34" charset="0"/>
              </a:rPr>
              <a:t>Decision Support</a:t>
            </a:r>
          </a:p>
        </p:txBody>
      </p:sp>
      <p:sp>
        <p:nvSpPr>
          <p:cNvPr id="2" name="TextBox 1"/>
          <p:cNvSpPr txBox="1"/>
          <p:nvPr/>
        </p:nvSpPr>
        <p:spPr>
          <a:xfrm>
            <a:off x="2585301" y="5789209"/>
            <a:ext cx="7963143" cy="646331"/>
          </a:xfrm>
          <a:prstGeom prst="rect">
            <a:avLst/>
          </a:prstGeom>
          <a:noFill/>
        </p:spPr>
        <p:txBody>
          <a:bodyPr wrap="square" rtlCol="0">
            <a:spAutoFit/>
          </a:bodyPr>
          <a:lstStyle/>
          <a:p>
            <a:r>
              <a:rPr lang="en-US" dirty="0"/>
              <a:t>ABSTRACT PRESENTATIONS, Aging Society and International Medicine : The Trilogy. </a:t>
            </a:r>
          </a:p>
          <a:p>
            <a:r>
              <a:rPr lang="en-US" dirty="0"/>
              <a:t>1) Concept ( 2015); 2) Aging (2016) ; 3) Probiotics  and Aging (2017)</a:t>
            </a:r>
          </a:p>
        </p:txBody>
      </p:sp>
      <p:sp>
        <p:nvSpPr>
          <p:cNvPr id="3" name="TextBox 2">
            <a:extLst>
              <a:ext uri="{FF2B5EF4-FFF2-40B4-BE49-F238E27FC236}">
                <a16:creationId xmlns:a16="http://schemas.microsoft.com/office/drawing/2014/main" id="{76972681-AAF8-4A0A-8A11-6F3FC3B7E29F}"/>
              </a:ext>
            </a:extLst>
          </p:cNvPr>
          <p:cNvSpPr txBox="1"/>
          <p:nvPr/>
        </p:nvSpPr>
        <p:spPr>
          <a:xfrm>
            <a:off x="8809141" y="4166058"/>
            <a:ext cx="3032112" cy="923330"/>
          </a:xfrm>
          <a:prstGeom prst="rect">
            <a:avLst/>
          </a:prstGeom>
          <a:noFill/>
        </p:spPr>
        <p:txBody>
          <a:bodyPr wrap="none" rtlCol="0">
            <a:spAutoFit/>
          </a:bodyPr>
          <a:lstStyle/>
          <a:p>
            <a:r>
              <a:rPr lang="en-US" dirty="0"/>
              <a:t>LINKING COMPUTER SUPPORT</a:t>
            </a:r>
          </a:p>
          <a:p>
            <a:r>
              <a:rPr lang="en-US" dirty="0"/>
              <a:t>USING BAC-2-HEALTH DATA</a:t>
            </a:r>
          </a:p>
          <a:p>
            <a:r>
              <a:rPr lang="en-US" dirty="0"/>
              <a:t>AND AI</a:t>
            </a:r>
          </a:p>
        </p:txBody>
      </p:sp>
    </p:spTree>
    <p:extLst>
      <p:ext uri="{BB962C8B-B14F-4D97-AF65-F5344CB8AC3E}">
        <p14:creationId xmlns:p14="http://schemas.microsoft.com/office/powerpoint/2010/main" val="1343054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818-342C-482E-83D1-E09AF2C092D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01C1026-A68F-4613-9C52-5FD647C6D445}"/>
              </a:ext>
            </a:extLst>
          </p:cNvPr>
          <p:cNvSpPr>
            <a:spLocks noGrp="1"/>
          </p:cNvSpPr>
          <p:nvPr>
            <p:ph sz="half" idx="1"/>
          </p:nvPr>
        </p:nvSpPr>
        <p:spPr/>
        <p:txBody>
          <a:bodyPr/>
          <a:lstStyle/>
          <a:p>
            <a:r>
              <a:rPr lang="en-US" dirty="0"/>
              <a:t>Human Disease algorithms and platforms: Clinical Disease Support Systems/Expert Systems</a:t>
            </a:r>
          </a:p>
          <a:p>
            <a:r>
              <a:rPr lang="en-US" dirty="0"/>
              <a:t>LARGE. Babylon Health(UK)/ Watson Health(USA)</a:t>
            </a:r>
          </a:p>
          <a:p>
            <a:r>
              <a:rPr lang="en-US" dirty="0"/>
              <a:t>SMALL. “Fungemia Risk factors:  A Computer Based Model to Analyze at Risk Populations”</a:t>
            </a:r>
          </a:p>
          <a:p>
            <a:r>
              <a:rPr lang="en-US" dirty="0"/>
              <a:t>67% vs 77% diagnosis</a:t>
            </a:r>
          </a:p>
          <a:p>
            <a:r>
              <a:rPr lang="en-US" dirty="0"/>
              <a:t>Smart phones </a:t>
            </a:r>
            <a:r>
              <a:rPr lang="en-US" dirty="0" err="1"/>
              <a:t>compatable</a:t>
            </a:r>
            <a:r>
              <a:rPr lang="en-US" dirty="0"/>
              <a:t>   </a:t>
            </a:r>
          </a:p>
          <a:p>
            <a:endParaRPr lang="en-US" dirty="0"/>
          </a:p>
        </p:txBody>
      </p:sp>
      <p:sp>
        <p:nvSpPr>
          <p:cNvPr id="4" name="Content Placeholder 3">
            <a:extLst>
              <a:ext uri="{FF2B5EF4-FFF2-40B4-BE49-F238E27FC236}">
                <a16:creationId xmlns:a16="http://schemas.microsoft.com/office/drawing/2014/main" id="{6DC98AD6-022F-4D01-B2B1-F148AEB71162}"/>
              </a:ext>
            </a:extLst>
          </p:cNvPr>
          <p:cNvSpPr>
            <a:spLocks noGrp="1"/>
          </p:cNvSpPr>
          <p:nvPr>
            <p:ph sz="half" idx="2"/>
          </p:nvPr>
        </p:nvSpPr>
        <p:spPr/>
        <p:txBody>
          <a:bodyPr/>
          <a:lstStyle/>
          <a:p>
            <a:r>
              <a:rPr lang="en-US" dirty="0"/>
              <a:t>Infectious Disease algorithms</a:t>
            </a:r>
          </a:p>
          <a:p>
            <a:r>
              <a:rPr lang="en-US" dirty="0"/>
              <a:t>GIDEON (Global Infectious Disease and Epidemiology (ON LINE) Network)</a:t>
            </a:r>
          </a:p>
          <a:p>
            <a:r>
              <a:rPr lang="en-US" dirty="0"/>
              <a:t>DX/Epidemiology</a:t>
            </a:r>
          </a:p>
          <a:p>
            <a:r>
              <a:rPr lang="en-US" dirty="0"/>
              <a:t>Rx (Antibiotics) </a:t>
            </a:r>
          </a:p>
          <a:p>
            <a:r>
              <a:rPr lang="en-US" dirty="0"/>
              <a:t>Microbiology</a:t>
            </a:r>
          </a:p>
          <a:p>
            <a:r>
              <a:rPr lang="en-US" dirty="0"/>
              <a:t>FUTURE: RX  Probiotics, as linking with Bac-2-Health and Partners -4-Life </a:t>
            </a:r>
          </a:p>
        </p:txBody>
      </p:sp>
      <p:sp>
        <p:nvSpPr>
          <p:cNvPr id="5" name="Rectangle 4">
            <a:extLst>
              <a:ext uri="{FF2B5EF4-FFF2-40B4-BE49-F238E27FC236}">
                <a16:creationId xmlns:a16="http://schemas.microsoft.com/office/drawing/2014/main" id="{0B408EA9-4FCE-455D-B3AF-1A0A1873EE08}"/>
              </a:ext>
            </a:extLst>
          </p:cNvPr>
          <p:cNvSpPr/>
          <p:nvPr/>
        </p:nvSpPr>
        <p:spPr>
          <a:xfrm>
            <a:off x="1584252" y="297712"/>
            <a:ext cx="10185990" cy="2123658"/>
          </a:xfrm>
          <a:prstGeom prst="rect">
            <a:avLst/>
          </a:prstGeom>
        </p:spPr>
        <p:txBody>
          <a:bodyPr wrap="square">
            <a:spAutoFit/>
          </a:bodyPr>
          <a:lstStyle/>
          <a:p>
            <a:r>
              <a:rPr lang="en-US" sz="4400" dirty="0"/>
              <a:t>ARTIFICAL INTELLEGENCE (AI):</a:t>
            </a:r>
          </a:p>
          <a:p>
            <a:r>
              <a:rPr lang="en-US" sz="4400" dirty="0"/>
              <a:t>Redesign Health Care (Adolescence 2007)</a:t>
            </a:r>
          </a:p>
          <a:p>
            <a:endParaRPr lang="en-US" sz="4400" dirty="0"/>
          </a:p>
        </p:txBody>
      </p:sp>
    </p:spTree>
    <p:extLst>
      <p:ext uri="{BB962C8B-B14F-4D97-AF65-F5344CB8AC3E}">
        <p14:creationId xmlns:p14="http://schemas.microsoft.com/office/powerpoint/2010/main" val="3695238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3932237" cy="684582"/>
          </a:xfrm>
        </p:spPr>
        <p:txBody>
          <a:bodyPr/>
          <a:lstStyle/>
          <a:p>
            <a:r>
              <a:rPr lang="en-US" b="1" dirty="0">
                <a:effectLst>
                  <a:outerShdw blurRad="38100" dist="38100" dir="2700000" algn="tl">
                    <a:srgbClr val="000000">
                      <a:alpha val="43137"/>
                    </a:srgbClr>
                  </a:outerShdw>
                </a:effectLst>
              </a:rPr>
              <a:t>VI. CONCLUSION</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490" r="2490"/>
          <a:stretch>
            <a:fillRect/>
          </a:stretch>
        </p:blipFill>
        <p:spPr>
          <a:xfrm rot="5400000">
            <a:off x="6534911" y="725033"/>
            <a:ext cx="6172200" cy="4873625"/>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839788" y="1252727"/>
            <a:ext cx="3932237" cy="4244306"/>
          </a:xfrm>
        </p:spPr>
        <p:txBody>
          <a:bodyPr>
            <a:normAutofit fontScale="92500" lnSpcReduction="20000"/>
          </a:bodyPr>
          <a:lstStyle/>
          <a:p>
            <a:pPr marL="742950" lvl="1" indent="-285750">
              <a:buFont typeface="Arial" panose="020B0604020202020204" pitchFamily="34" charset="0"/>
              <a:buChar char="•"/>
            </a:pPr>
            <a:r>
              <a:rPr lang="en-US" sz="1800" dirty="0"/>
              <a:t>“</a:t>
            </a:r>
            <a:r>
              <a:rPr lang="en-US" sz="1800" b="1" dirty="0"/>
              <a:t>We live in a Microbial World</a:t>
            </a:r>
            <a:r>
              <a:rPr lang="en-US" sz="1800" dirty="0"/>
              <a:t>” emphasized by </a:t>
            </a:r>
            <a:r>
              <a:rPr lang="en-US" sz="1800" dirty="0" err="1"/>
              <a:t>Hologenomic</a:t>
            </a:r>
            <a:r>
              <a:rPr lang="en-US" sz="1800" dirty="0"/>
              <a:t> Co Evolution</a:t>
            </a:r>
          </a:p>
          <a:p>
            <a:pPr marL="742950" lvl="1" indent="-285750">
              <a:buFont typeface="Arial" panose="020B0604020202020204" pitchFamily="34" charset="0"/>
              <a:buChar char="•"/>
            </a:pPr>
            <a:r>
              <a:rPr lang="en-US" sz="1800" dirty="0"/>
              <a:t>Variety of microbes can be beneficial for a variety of human diseases diseases</a:t>
            </a:r>
          </a:p>
          <a:p>
            <a:pPr marL="742950" lvl="1" indent="-285750">
              <a:buFont typeface="Arial" panose="020B0604020202020204" pitchFamily="34" charset="0"/>
              <a:buChar char="•"/>
            </a:pPr>
            <a:r>
              <a:rPr lang="en-US" sz="1800" dirty="0"/>
              <a:t>Don’t TRASH YOUR MICROBIOTA/MYCOBIOTA</a:t>
            </a:r>
          </a:p>
          <a:p>
            <a:pPr marL="742950" lvl="1" indent="-285750">
              <a:buFont typeface="Arial" panose="020B0604020202020204" pitchFamily="34" charset="0"/>
              <a:buChar char="•"/>
            </a:pPr>
            <a:r>
              <a:rPr lang="en-US" sz="1800" dirty="0"/>
              <a:t>Profile Dual Transcriptomics in Disease:  Study BOTH Macro and micro </a:t>
            </a:r>
            <a:r>
              <a:rPr lang="en-US" sz="1800" dirty="0" err="1"/>
              <a:t>Holobiont</a:t>
            </a:r>
            <a:endParaRPr lang="en-US" sz="1800" dirty="0"/>
          </a:p>
          <a:p>
            <a:pPr marL="742950" lvl="1" indent="-285750">
              <a:buFont typeface="Arial" panose="020B0604020202020204" pitchFamily="34" charset="0"/>
              <a:buChar char="•"/>
            </a:pPr>
            <a:endParaRPr lang="en-US" sz="1800" dirty="0"/>
          </a:p>
          <a:p>
            <a:pPr marL="742950" lvl="1" indent="-285750">
              <a:buFont typeface="Arial" panose="020B0604020202020204" pitchFamily="34" charset="0"/>
              <a:buChar char="•"/>
            </a:pPr>
            <a:endParaRPr lang="en-US" sz="1800" dirty="0"/>
          </a:p>
          <a:p>
            <a:pPr marL="742950" lvl="1" indent="-285750">
              <a:buFont typeface="Arial" panose="020B0604020202020204" pitchFamily="34" charset="0"/>
              <a:buChar char="•"/>
            </a:pPr>
            <a:endParaRPr lang="en-US" sz="1800" dirty="0"/>
          </a:p>
          <a:p>
            <a:pPr marL="742950" lvl="1" indent="-285750">
              <a:buFont typeface="Arial" panose="020B0604020202020204" pitchFamily="34" charset="0"/>
              <a:buChar char="•"/>
            </a:pPr>
            <a:r>
              <a:rPr lang="en-US" sz="1800" dirty="0"/>
              <a:t>Unlearning the Learned </a:t>
            </a:r>
          </a:p>
          <a:p>
            <a:pPr marL="742950" lvl="1" indent="-285750">
              <a:buFont typeface="Arial" panose="020B0604020202020204" pitchFamily="34" charset="0"/>
              <a:buChar char="•"/>
            </a:pPr>
            <a:r>
              <a:rPr lang="en-US" sz="1800" dirty="0"/>
              <a:t>Marketing vs Medical Research</a:t>
            </a:r>
          </a:p>
          <a:p>
            <a:pPr marL="742950" lvl="1" indent="-285750">
              <a:buFont typeface="Arial" panose="020B0604020202020204" pitchFamily="34" charset="0"/>
              <a:buChar char="•"/>
            </a:pPr>
            <a:r>
              <a:rPr lang="en-US" sz="1800" dirty="0"/>
              <a:t>Importance to Clinical Laboratories </a:t>
            </a:r>
          </a:p>
          <a:p>
            <a:pPr marL="285750" indent="-285750">
              <a:buFont typeface="Arial" panose="020B0604020202020204" pitchFamily="34" charset="0"/>
              <a:buChar char="•"/>
            </a:pP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81124" y="2111642"/>
            <a:ext cx="4727205" cy="354540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20C22FE-91FE-408B-ADBC-104022AC7513}"/>
              </a:ext>
            </a:extLst>
          </p:cNvPr>
          <p:cNvSpPr txBox="1"/>
          <p:nvPr/>
        </p:nvSpPr>
        <p:spPr>
          <a:xfrm>
            <a:off x="1754372" y="5603358"/>
            <a:ext cx="2387000" cy="646331"/>
          </a:xfrm>
          <a:prstGeom prst="rect">
            <a:avLst/>
          </a:prstGeom>
          <a:noFill/>
        </p:spPr>
        <p:txBody>
          <a:bodyPr wrap="none" rtlCol="0">
            <a:spAutoFit/>
          </a:bodyPr>
          <a:lstStyle/>
          <a:p>
            <a:r>
              <a:rPr lang="en-US" dirty="0"/>
              <a:t>MAD RIVER SKI AREA</a:t>
            </a:r>
          </a:p>
          <a:p>
            <a:r>
              <a:rPr lang="en-US" dirty="0"/>
              <a:t>WAITSFIELD, VERMONT</a:t>
            </a:r>
          </a:p>
        </p:txBody>
      </p:sp>
    </p:spTree>
    <p:extLst>
      <p:ext uri="{BB962C8B-B14F-4D97-AF65-F5344CB8AC3E}">
        <p14:creationId xmlns:p14="http://schemas.microsoft.com/office/powerpoint/2010/main" val="2971177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prstClr val="black"/>
              <a:srgbClr val="D9C3A5">
                <a:tint val="50000"/>
                <a:satMod val="180000"/>
              </a:srgbClr>
            </a:duotone>
          </a:blip>
          <a:stretch>
            <a:fillRect/>
          </a:stretch>
        </p:blipFill>
        <p:spPr>
          <a:xfrm>
            <a:off x="2865698" y="1682634"/>
            <a:ext cx="1719221" cy="4627265"/>
          </a:xfrm>
          <a:prstGeom prst="rect">
            <a:avLst/>
          </a:prstGeom>
          <a:noFill/>
          <a:ln>
            <a:noFill/>
          </a:ln>
        </p:spPr>
      </p:pic>
      <p:pic>
        <p:nvPicPr>
          <p:cNvPr id="5" name="Picture 4"/>
          <p:cNvPicPr>
            <a:picLocks noChangeAspect="1"/>
          </p:cNvPicPr>
          <p:nvPr/>
        </p:nvPicPr>
        <p:blipFill>
          <a:blip r:embed="rId3" cstate="print">
            <a:duotone>
              <a:prstClr val="black"/>
              <a:schemeClr val="accent5">
                <a:tint val="45000"/>
                <a:satMod val="400000"/>
              </a:schemeClr>
            </a:duotone>
          </a:blip>
          <a:stretch>
            <a:fillRect/>
          </a:stretch>
        </p:blipFill>
        <p:spPr>
          <a:xfrm>
            <a:off x="8009753" y="1682634"/>
            <a:ext cx="1719221" cy="4627265"/>
          </a:xfrm>
          <a:prstGeom prst="rect">
            <a:avLst/>
          </a:prstGeom>
        </p:spPr>
      </p:pic>
      <p:sp>
        <p:nvSpPr>
          <p:cNvPr id="6" name="TextBox 5"/>
          <p:cNvSpPr txBox="1"/>
          <p:nvPr/>
        </p:nvSpPr>
        <p:spPr>
          <a:xfrm>
            <a:off x="4492493" y="219075"/>
            <a:ext cx="3626057" cy="1077218"/>
          </a:xfrm>
          <a:prstGeom prst="rect">
            <a:avLst/>
          </a:prstGeom>
          <a:noFill/>
        </p:spPr>
        <p:txBody>
          <a:bodyPr wrap="non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Self-Concept:  </a:t>
            </a:r>
          </a:p>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Alter Who We Are</a:t>
            </a:r>
          </a:p>
        </p:txBody>
      </p:sp>
      <p:sp>
        <p:nvSpPr>
          <p:cNvPr id="7" name="TextBox 6"/>
          <p:cNvSpPr txBox="1"/>
          <p:nvPr/>
        </p:nvSpPr>
        <p:spPr>
          <a:xfrm>
            <a:off x="3395771" y="1190625"/>
            <a:ext cx="878767"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Human</a:t>
            </a:r>
          </a:p>
        </p:txBody>
      </p:sp>
      <p:sp>
        <p:nvSpPr>
          <p:cNvPr id="8" name="TextBox 7"/>
          <p:cNvSpPr txBox="1"/>
          <p:nvPr/>
        </p:nvSpPr>
        <p:spPr>
          <a:xfrm>
            <a:off x="8488716" y="1190625"/>
            <a:ext cx="1235979"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Microbiota</a:t>
            </a:r>
          </a:p>
        </p:txBody>
      </p:sp>
      <p:sp>
        <p:nvSpPr>
          <p:cNvPr id="10" name="TextBox 9"/>
          <p:cNvSpPr txBox="1"/>
          <p:nvPr/>
        </p:nvSpPr>
        <p:spPr>
          <a:xfrm>
            <a:off x="4878270" y="1408628"/>
            <a:ext cx="4121641"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Microbes Matter</a:t>
            </a:r>
          </a:p>
        </p:txBody>
      </p:sp>
      <p:sp>
        <p:nvSpPr>
          <p:cNvPr id="2" name="TextBox 1"/>
          <p:cNvSpPr txBox="1"/>
          <p:nvPr/>
        </p:nvSpPr>
        <p:spPr>
          <a:xfrm>
            <a:off x="950342" y="5742492"/>
            <a:ext cx="10710368" cy="646331"/>
          </a:xfrm>
          <a:prstGeom prst="rect">
            <a:avLst/>
          </a:prstGeom>
          <a:noFill/>
        </p:spPr>
        <p:txBody>
          <a:bodyPr wrap="none" rtlCol="0">
            <a:spAutoFit/>
          </a:bodyPr>
          <a:lstStyle/>
          <a:p>
            <a:pPr algn="ctr"/>
            <a:r>
              <a:rPr lang="en-US" sz="3600" b="1" dirty="0">
                <a:effectLst>
                  <a:outerShdw blurRad="38100" dist="38100" dir="2700000" algn="tl">
                    <a:srgbClr val="000000">
                      <a:alpha val="43137"/>
                    </a:srgbClr>
                  </a:outerShdw>
                </a:effectLst>
              </a:rPr>
              <a:t>Don’t Trash Your Microbiota/</a:t>
            </a:r>
            <a:r>
              <a:rPr lang="en-US" sz="3600" b="1" dirty="0" err="1">
                <a:effectLst>
                  <a:outerShdw blurRad="38100" dist="38100" dir="2700000" algn="tl">
                    <a:srgbClr val="000000">
                      <a:alpha val="43137"/>
                    </a:srgbClr>
                  </a:outerShdw>
                </a:effectLst>
              </a:rPr>
              <a:t>Mycobiota:STEWARDSHIP</a:t>
            </a:r>
            <a:endParaRPr lang="en-US" sz="3600" b="1" dirty="0">
              <a:effectLst>
                <a:outerShdw blurRad="38100" dist="38100" dir="2700000" algn="tl">
                  <a:srgbClr val="000000">
                    <a:alpha val="43137"/>
                  </a:srgbClr>
                </a:outerShdw>
              </a:effectLst>
            </a:endParaRPr>
          </a:p>
        </p:txBody>
      </p:sp>
      <p:sp>
        <p:nvSpPr>
          <p:cNvPr id="3" name="TextBox 2"/>
          <p:cNvSpPr txBox="1"/>
          <p:nvPr/>
        </p:nvSpPr>
        <p:spPr>
          <a:xfrm>
            <a:off x="1702784" y="2111234"/>
            <a:ext cx="1368773" cy="646331"/>
          </a:xfrm>
          <a:prstGeom prst="rect">
            <a:avLst/>
          </a:prstGeom>
          <a:noFill/>
        </p:spPr>
        <p:txBody>
          <a:bodyPr wrap="none" rtlCol="0">
            <a:spAutoFit/>
          </a:bodyPr>
          <a:lstStyle/>
          <a:p>
            <a:pPr algn="ctr"/>
            <a:r>
              <a:rPr lang="en-US" dirty="0"/>
              <a:t>A / B / O</a:t>
            </a:r>
          </a:p>
          <a:p>
            <a:pPr algn="ctr"/>
            <a:r>
              <a:rPr lang="en-US" dirty="0"/>
              <a:t>Blood Group</a:t>
            </a:r>
          </a:p>
        </p:txBody>
      </p:sp>
      <p:sp>
        <p:nvSpPr>
          <p:cNvPr id="9" name="TextBox 8"/>
          <p:cNvSpPr txBox="1"/>
          <p:nvPr/>
        </p:nvSpPr>
        <p:spPr>
          <a:xfrm>
            <a:off x="9288126" y="2111232"/>
            <a:ext cx="1488613" cy="923330"/>
          </a:xfrm>
          <a:prstGeom prst="rect">
            <a:avLst/>
          </a:prstGeom>
          <a:noFill/>
        </p:spPr>
        <p:txBody>
          <a:bodyPr wrap="none" rtlCol="0">
            <a:spAutoFit/>
          </a:bodyPr>
          <a:lstStyle/>
          <a:p>
            <a:pPr algn="ctr"/>
            <a:r>
              <a:rPr lang="en-US" dirty="0"/>
              <a:t>Phyla / Family</a:t>
            </a:r>
          </a:p>
          <a:p>
            <a:pPr algn="ctr"/>
            <a:r>
              <a:rPr lang="en-US" dirty="0" err="1"/>
              <a:t>Enterotype</a:t>
            </a:r>
            <a:endParaRPr lang="en-US" dirty="0"/>
          </a:p>
          <a:p>
            <a:pPr algn="ctr"/>
            <a:r>
              <a:rPr lang="en-US" dirty="0"/>
              <a:t>I, II, III</a:t>
            </a:r>
          </a:p>
        </p:txBody>
      </p:sp>
      <p:pic>
        <p:nvPicPr>
          <p:cNvPr id="11" name="Picture 10"/>
          <p:cNvPicPr>
            <a:picLocks noChangeAspect="1"/>
          </p:cNvPicPr>
          <p:nvPr/>
        </p:nvPicPr>
        <p:blipFill>
          <a:blip r:embed="rId4" cstate="print"/>
          <a:stretch>
            <a:fillRect/>
          </a:stretch>
        </p:blipFill>
        <p:spPr>
          <a:xfrm>
            <a:off x="5137150" y="2017467"/>
            <a:ext cx="2573468" cy="364858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8736" y="3781863"/>
            <a:ext cx="1273566" cy="1723560"/>
          </a:xfrm>
          <a:prstGeom prst="rect">
            <a:avLst/>
          </a:prstGeom>
        </p:spPr>
      </p:pic>
    </p:spTree>
    <p:extLst>
      <p:ext uri="{BB962C8B-B14F-4D97-AF65-F5344CB8AC3E}">
        <p14:creationId xmlns:p14="http://schemas.microsoft.com/office/powerpoint/2010/main" val="32233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path" presetSubtype="0" accel="50000" decel="50000" fill="hold" nodeType="clickEffect">
                                  <p:stCondLst>
                                    <p:cond delay="0"/>
                                  </p:stCondLst>
                                  <p:childTnLst>
                                    <p:animMotion origin="layout" path="M 0 0 L 0.017 0 C 0.025 0 0.034 -0.014 0.042 -0.016 C 0.048 -0.016 0.059 -0.003 0.064 -0.003 C 0.071 -0.003 0.078 -0.007 0.091 -0.007 L 0.1 -0.162 L 0.11 0.025 L 0.122 0 L 0.132 -0.007 L 0.156 -0.001 C 0.167 -0.004 0.176 -0.017 0.187 -0.022 C 0.191 -0.023 0.2 -0.024 0.206 -0.022 C 0.212 -0.02 0.217 -0.006 0.219 -0.005 C 0.222 -0.001 0.229 -0.005 0.233 -0.003 L 0.239 0 L 0.25 0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8" presetClass="path" presetSubtype="0" accel="50000" decel="50000" fill="hold" nodeType="click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37854" y="1108364"/>
            <a:ext cx="10086109" cy="5016347"/>
          </a:xfrm>
        </p:spPr>
        <p:txBody>
          <a:bodyPr>
            <a:normAutofit fontScale="62500" lnSpcReduction="20000"/>
          </a:bodyPr>
          <a:lstStyle/>
          <a:p>
            <a:r>
              <a:rPr lang="en-US" dirty="0">
                <a:solidFill>
                  <a:srgbClr val="FF0000"/>
                </a:solidFill>
              </a:rPr>
              <a:t>BENEFICAL MICROBES represent a unique opportunity with significant challenges, realizing a shared benefit of </a:t>
            </a:r>
            <a:r>
              <a:rPr lang="en-US" dirty="0" err="1">
                <a:solidFill>
                  <a:srgbClr val="FF0000"/>
                </a:solidFill>
              </a:rPr>
              <a:t>procaryotes</a:t>
            </a:r>
            <a:r>
              <a:rPr lang="en-US" dirty="0">
                <a:solidFill>
                  <a:srgbClr val="FF0000"/>
                </a:solidFill>
              </a:rPr>
              <a:t> and humans , unmasked by the HOLOGNEOMIC Theory, highlighting the massive genetic strength of the former. </a:t>
            </a:r>
          </a:p>
          <a:p>
            <a:r>
              <a:rPr lang="en-US" dirty="0">
                <a:solidFill>
                  <a:srgbClr val="FF0000"/>
                </a:solidFill>
              </a:rPr>
              <a:t>PRESENCE</a:t>
            </a:r>
            <a:r>
              <a:rPr lang="en-US" dirty="0"/>
              <a:t> Phyla/Family may be most important in defining health and </a:t>
            </a:r>
            <a:r>
              <a:rPr lang="en-US" dirty="0" err="1"/>
              <a:t>disese</a:t>
            </a:r>
            <a:r>
              <a:rPr lang="en-US" dirty="0"/>
              <a:t> , an extension of Dual Citizenship and </a:t>
            </a:r>
            <a:r>
              <a:rPr lang="en-US" dirty="0" err="1"/>
              <a:t>Hologenetics</a:t>
            </a:r>
            <a:r>
              <a:rPr lang="en-US" dirty="0"/>
              <a:t>, emphasizing anti </a:t>
            </a:r>
            <a:r>
              <a:rPr lang="en-US" dirty="0" err="1"/>
              <a:t>GermTheory</a:t>
            </a:r>
            <a:r>
              <a:rPr lang="en-US" dirty="0"/>
              <a:t>  (Anti-Koch), replaced by Germ Therapy(Pre/Probiotics).Low </a:t>
            </a:r>
            <a:r>
              <a:rPr lang="en-US" dirty="0" err="1"/>
              <a:t>prevelant</a:t>
            </a:r>
            <a:r>
              <a:rPr lang="en-US" dirty="0"/>
              <a:t>, (&lt;1%)high diversity microbes may represent genetic strength of healthy </a:t>
            </a:r>
            <a:r>
              <a:rPr lang="en-US" dirty="0" err="1"/>
              <a:t>hologenome</a:t>
            </a:r>
            <a:r>
              <a:rPr lang="en-US" dirty="0"/>
              <a:t>. </a:t>
            </a:r>
          </a:p>
          <a:p>
            <a:r>
              <a:rPr lang="en-US" dirty="0">
                <a:solidFill>
                  <a:srgbClr val="FF0000"/>
                </a:solidFill>
              </a:rPr>
              <a:t>MISSING</a:t>
            </a:r>
            <a:r>
              <a:rPr lang="en-US" dirty="0"/>
              <a:t> phyla may be more important than present ones, lost from birth microbiota to aged microbiota as pressures from the ENVIROMENT  increase.</a:t>
            </a:r>
          </a:p>
          <a:p>
            <a:r>
              <a:rPr lang="en-US" dirty="0">
                <a:solidFill>
                  <a:srgbClr val="FF0000"/>
                </a:solidFill>
              </a:rPr>
              <a:t>Biofilm </a:t>
            </a:r>
            <a:r>
              <a:rPr lang="en-US" dirty="0"/>
              <a:t>phenotypes can be </a:t>
            </a:r>
            <a:r>
              <a:rPr lang="en-US" dirty="0">
                <a:solidFill>
                  <a:srgbClr val="FF0000"/>
                </a:solidFill>
              </a:rPr>
              <a:t>Staged I-IV</a:t>
            </a:r>
            <a:r>
              <a:rPr lang="en-US" dirty="0"/>
              <a:t> and are key features of BENEFICAL MICROBES</a:t>
            </a:r>
          </a:p>
          <a:p>
            <a:r>
              <a:rPr lang="en-US" dirty="0">
                <a:solidFill>
                  <a:srgbClr val="FF0000"/>
                </a:solidFill>
              </a:rPr>
              <a:t>Fungi</a:t>
            </a:r>
            <a:r>
              <a:rPr lang="en-US" dirty="0"/>
              <a:t> are key structures in Biofilms, enhanced by cross </a:t>
            </a:r>
            <a:r>
              <a:rPr lang="en-US" dirty="0" err="1"/>
              <a:t>linlkng</a:t>
            </a:r>
            <a:r>
              <a:rPr lang="en-US" dirty="0"/>
              <a:t> with </a:t>
            </a:r>
            <a:r>
              <a:rPr lang="en-US" dirty="0" err="1"/>
              <a:t>eDNA</a:t>
            </a:r>
            <a:r>
              <a:rPr lang="en-US" dirty="0"/>
              <a:t>, magnifying HGT within the social community.  </a:t>
            </a:r>
            <a:r>
              <a:rPr lang="en-US" dirty="0">
                <a:solidFill>
                  <a:srgbClr val="FF0000"/>
                </a:solidFill>
              </a:rPr>
              <a:t>COLONIZATION  Resistance.</a:t>
            </a:r>
          </a:p>
          <a:p>
            <a:r>
              <a:rPr lang="en-US" dirty="0">
                <a:solidFill>
                  <a:srgbClr val="FF0000"/>
                </a:solidFill>
              </a:rPr>
              <a:t>Probiotics/Restorative microbiology </a:t>
            </a:r>
            <a:r>
              <a:rPr lang="en-US" dirty="0"/>
              <a:t> , carried by a unique </a:t>
            </a:r>
            <a:r>
              <a:rPr lang="en-US" dirty="0" err="1"/>
              <a:t>Prebotic</a:t>
            </a:r>
            <a:r>
              <a:rPr lang="en-US" dirty="0"/>
              <a:t>, could act as standard  CARE with </a:t>
            </a:r>
            <a:r>
              <a:rPr lang="en-US" dirty="0">
                <a:solidFill>
                  <a:srgbClr val="FF0000"/>
                </a:solidFill>
              </a:rPr>
              <a:t>pH</a:t>
            </a:r>
            <a:r>
              <a:rPr lang="en-US" dirty="0"/>
              <a:t> buffering, eliminating </a:t>
            </a:r>
            <a:r>
              <a:rPr lang="en-US" dirty="0">
                <a:solidFill>
                  <a:srgbClr val="FF0000"/>
                </a:solidFill>
              </a:rPr>
              <a:t>Ping-Pong in wound management.</a:t>
            </a:r>
          </a:p>
          <a:p>
            <a:r>
              <a:rPr lang="en-US" dirty="0"/>
              <a:t>The “</a:t>
            </a:r>
            <a:r>
              <a:rPr lang="en-US" dirty="0" err="1">
                <a:solidFill>
                  <a:srgbClr val="FF0000"/>
                </a:solidFill>
              </a:rPr>
              <a:t>Disruption:Restorative</a:t>
            </a:r>
            <a:r>
              <a:rPr lang="en-US" dirty="0">
                <a:solidFill>
                  <a:srgbClr val="FF0000"/>
                </a:solidFill>
              </a:rPr>
              <a:t>” </a:t>
            </a:r>
            <a:r>
              <a:rPr lang="en-US" dirty="0"/>
              <a:t>concept avoids resistant problems with traditional intervention, addressing  microbiota as an organ-system with biological functions, assisted by Bac-2-Health/</a:t>
            </a:r>
            <a:r>
              <a:rPr lang="en-US" dirty="0">
                <a:solidFill>
                  <a:srgbClr val="FF0000"/>
                </a:solidFill>
              </a:rPr>
              <a:t>Partners 4 Life  </a:t>
            </a:r>
            <a:r>
              <a:rPr lang="en-US" dirty="0"/>
              <a:t>guidelines, in establishing the microbial library within the multiple  NICHEs of </a:t>
            </a:r>
            <a:r>
              <a:rPr lang="en-US" i="1" dirty="0"/>
              <a:t>Homo sapiens </a:t>
            </a:r>
            <a:r>
              <a:rPr lang="en-US" dirty="0"/>
              <a:t>(Gene Strength)</a:t>
            </a:r>
          </a:p>
          <a:p>
            <a:r>
              <a:rPr lang="en-US" dirty="0"/>
              <a:t>The </a:t>
            </a:r>
            <a:r>
              <a:rPr lang="en-US" dirty="0">
                <a:solidFill>
                  <a:srgbClr val="FF0000"/>
                </a:solidFill>
              </a:rPr>
              <a:t>MICROBIAL CLOCK </a:t>
            </a:r>
            <a:r>
              <a:rPr lang="en-US" dirty="0"/>
              <a:t>represents the continuum of health,  disease, and microbiota</a:t>
            </a:r>
          </a:p>
          <a:p>
            <a:pPr marL="0" indent="0">
              <a:buNone/>
            </a:pPr>
            <a:r>
              <a:rPr lang="en-US" dirty="0"/>
              <a:t>     </a:t>
            </a:r>
          </a:p>
        </p:txBody>
      </p:sp>
      <p:sp>
        <p:nvSpPr>
          <p:cNvPr id="5" name="Rectangle 4"/>
          <p:cNvSpPr/>
          <p:nvPr/>
        </p:nvSpPr>
        <p:spPr>
          <a:xfrm>
            <a:off x="935665" y="420172"/>
            <a:ext cx="10688299" cy="646331"/>
          </a:xfrm>
          <a:prstGeom prst="rect">
            <a:avLst/>
          </a:prstGeom>
        </p:spPr>
        <p:txBody>
          <a:bodyPr wrap="square">
            <a:spAutoFit/>
          </a:bodyPr>
          <a:lstStyle/>
          <a:p>
            <a:r>
              <a:rPr lang="en-US" sz="3600" dirty="0"/>
              <a:t>UN-Learning the LEARNED: FUTURE</a:t>
            </a:r>
          </a:p>
        </p:txBody>
      </p:sp>
    </p:spTree>
    <p:extLst>
      <p:ext uri="{BB962C8B-B14F-4D97-AF65-F5344CB8AC3E}">
        <p14:creationId xmlns:p14="http://schemas.microsoft.com/office/powerpoint/2010/main" val="129321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prstClr val="black"/>
              <a:srgbClr val="D9C3A5">
                <a:tint val="50000"/>
                <a:satMod val="180000"/>
              </a:srgbClr>
            </a:duotone>
          </a:blip>
          <a:stretch>
            <a:fillRect/>
          </a:stretch>
        </p:blipFill>
        <p:spPr>
          <a:xfrm>
            <a:off x="2865698" y="1682634"/>
            <a:ext cx="1719221" cy="4627265"/>
          </a:xfrm>
          <a:prstGeom prst="rect">
            <a:avLst/>
          </a:prstGeom>
          <a:noFill/>
          <a:ln>
            <a:noFill/>
          </a:ln>
        </p:spPr>
      </p:pic>
      <p:pic>
        <p:nvPicPr>
          <p:cNvPr id="5" name="Picture 4"/>
          <p:cNvPicPr>
            <a:picLocks noChangeAspect="1"/>
          </p:cNvPicPr>
          <p:nvPr/>
        </p:nvPicPr>
        <p:blipFill>
          <a:blip r:embed="rId3" cstate="print">
            <a:duotone>
              <a:prstClr val="black"/>
              <a:schemeClr val="accent5">
                <a:tint val="45000"/>
                <a:satMod val="400000"/>
              </a:schemeClr>
            </a:duotone>
          </a:blip>
          <a:stretch>
            <a:fillRect/>
          </a:stretch>
        </p:blipFill>
        <p:spPr>
          <a:xfrm>
            <a:off x="8009753" y="1682634"/>
            <a:ext cx="1719221" cy="4627265"/>
          </a:xfrm>
          <a:prstGeom prst="rect">
            <a:avLst/>
          </a:prstGeom>
        </p:spPr>
      </p:pic>
      <p:sp>
        <p:nvSpPr>
          <p:cNvPr id="6" name="TextBox 5"/>
          <p:cNvSpPr txBox="1"/>
          <p:nvPr/>
        </p:nvSpPr>
        <p:spPr>
          <a:xfrm>
            <a:off x="4492493" y="219075"/>
            <a:ext cx="3626057" cy="1077218"/>
          </a:xfrm>
          <a:prstGeom prst="rect">
            <a:avLst/>
          </a:prstGeom>
          <a:noFill/>
        </p:spPr>
        <p:txBody>
          <a:bodyPr wrap="none" rtlCol="0">
            <a:spAutoFit/>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Self-Concept:  </a:t>
            </a:r>
          </a:p>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Alter Who We Are</a:t>
            </a:r>
          </a:p>
        </p:txBody>
      </p:sp>
      <p:sp>
        <p:nvSpPr>
          <p:cNvPr id="7" name="TextBox 6"/>
          <p:cNvSpPr txBox="1"/>
          <p:nvPr/>
        </p:nvSpPr>
        <p:spPr>
          <a:xfrm>
            <a:off x="3395771" y="1190625"/>
            <a:ext cx="878767"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Human</a:t>
            </a:r>
          </a:p>
        </p:txBody>
      </p:sp>
      <p:sp>
        <p:nvSpPr>
          <p:cNvPr id="8" name="TextBox 7"/>
          <p:cNvSpPr txBox="1"/>
          <p:nvPr/>
        </p:nvSpPr>
        <p:spPr>
          <a:xfrm>
            <a:off x="8488716" y="1190625"/>
            <a:ext cx="1235979"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Microbiota</a:t>
            </a:r>
          </a:p>
        </p:txBody>
      </p:sp>
      <p:sp>
        <p:nvSpPr>
          <p:cNvPr id="10" name="TextBox 9"/>
          <p:cNvSpPr txBox="1"/>
          <p:nvPr/>
        </p:nvSpPr>
        <p:spPr>
          <a:xfrm>
            <a:off x="4878270" y="1408628"/>
            <a:ext cx="4121641"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Microbes Matter</a:t>
            </a:r>
          </a:p>
        </p:txBody>
      </p:sp>
      <p:sp>
        <p:nvSpPr>
          <p:cNvPr id="3" name="TextBox 2"/>
          <p:cNvSpPr txBox="1"/>
          <p:nvPr/>
        </p:nvSpPr>
        <p:spPr>
          <a:xfrm>
            <a:off x="1702784" y="2111234"/>
            <a:ext cx="1368773" cy="646331"/>
          </a:xfrm>
          <a:prstGeom prst="rect">
            <a:avLst/>
          </a:prstGeom>
          <a:noFill/>
        </p:spPr>
        <p:txBody>
          <a:bodyPr wrap="none" rtlCol="0">
            <a:spAutoFit/>
          </a:bodyPr>
          <a:lstStyle/>
          <a:p>
            <a:pPr algn="ctr"/>
            <a:r>
              <a:rPr lang="en-US" dirty="0"/>
              <a:t>A / B / O</a:t>
            </a:r>
          </a:p>
          <a:p>
            <a:pPr algn="ctr"/>
            <a:r>
              <a:rPr lang="en-US" dirty="0"/>
              <a:t>Blood Group</a:t>
            </a:r>
          </a:p>
        </p:txBody>
      </p:sp>
      <p:sp>
        <p:nvSpPr>
          <p:cNvPr id="9" name="TextBox 8"/>
          <p:cNvSpPr txBox="1"/>
          <p:nvPr/>
        </p:nvSpPr>
        <p:spPr>
          <a:xfrm>
            <a:off x="9288126" y="2111232"/>
            <a:ext cx="1488613" cy="923330"/>
          </a:xfrm>
          <a:prstGeom prst="rect">
            <a:avLst/>
          </a:prstGeom>
          <a:noFill/>
        </p:spPr>
        <p:txBody>
          <a:bodyPr wrap="none" rtlCol="0">
            <a:spAutoFit/>
          </a:bodyPr>
          <a:lstStyle/>
          <a:p>
            <a:pPr algn="ctr"/>
            <a:r>
              <a:rPr lang="en-US" dirty="0"/>
              <a:t>Phyla / Family</a:t>
            </a:r>
          </a:p>
          <a:p>
            <a:pPr algn="ctr"/>
            <a:r>
              <a:rPr lang="en-US" dirty="0" err="1"/>
              <a:t>Enterotype</a:t>
            </a:r>
            <a:endParaRPr lang="en-US" dirty="0"/>
          </a:p>
          <a:p>
            <a:pPr algn="ctr"/>
            <a:r>
              <a:rPr lang="en-US" dirty="0"/>
              <a:t>I, II, III</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270" y="2228851"/>
            <a:ext cx="2712027" cy="3940233"/>
          </a:xfrm>
          <a:prstGeom prst="rect">
            <a:avLst/>
          </a:prstGeom>
        </p:spPr>
      </p:pic>
      <p:sp>
        <p:nvSpPr>
          <p:cNvPr id="14" name="TextBox 13"/>
          <p:cNvSpPr txBox="1"/>
          <p:nvPr/>
        </p:nvSpPr>
        <p:spPr>
          <a:xfrm>
            <a:off x="1181422" y="5773587"/>
            <a:ext cx="5580054" cy="1015663"/>
          </a:xfrm>
          <a:prstGeom prst="rect">
            <a:avLst/>
          </a:prstGeom>
          <a:noFill/>
        </p:spPr>
        <p:txBody>
          <a:bodyPr wrap="none" rtlCol="0">
            <a:spAutoFit/>
          </a:bodyPr>
          <a:lstStyle/>
          <a:p>
            <a:pPr algn="ctr"/>
            <a:r>
              <a:rPr lang="en-US" sz="2000" b="1" dirty="0"/>
              <a:t>Siddhartha Mukherjee</a:t>
            </a:r>
          </a:p>
          <a:p>
            <a:pPr algn="ctr"/>
            <a:r>
              <a:rPr lang="en-US" sz="2000" i="1" dirty="0"/>
              <a:t>The Emperor of all Maladies:  A Biography of Cancer</a:t>
            </a:r>
          </a:p>
          <a:p>
            <a:pPr algn="ctr"/>
            <a:r>
              <a:rPr lang="en-US" sz="2000" dirty="0"/>
              <a:t>Pulitzer Prize</a:t>
            </a:r>
          </a:p>
        </p:txBody>
      </p:sp>
    </p:spTree>
    <p:extLst>
      <p:ext uri="{BB962C8B-B14F-4D97-AF65-F5344CB8AC3E}">
        <p14:creationId xmlns:p14="http://schemas.microsoft.com/office/powerpoint/2010/main" val="368674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path" presetSubtype="0" accel="50000" decel="50000" fill="hold" nodeType="clickEffect">
                                  <p:stCondLst>
                                    <p:cond delay="0"/>
                                  </p:stCondLst>
                                  <p:childTnLst>
                                    <p:animMotion origin="layout" path="M 0 0 L 0.017 0 C 0.025 0 0.034 -0.014 0.042 -0.016 C 0.048 -0.016 0.059 -0.003 0.064 -0.003 C 0.071 -0.003 0.078 -0.007 0.091 -0.007 L 0.1 -0.162 L 0.11 0.025 L 0.122 0 L 0.132 -0.007 L 0.156 -0.001 C 0.167 -0.004 0.176 -0.017 0.187 -0.022 C 0.191 -0.023 0.2 -0.024 0.206 -0.022 C 0.212 -0.02 0.217 -0.006 0.219 -0.005 C 0.222 -0.001 0.229 -0.005 0.233 -0.003 L 0.239 0 L 0.25 0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8" presetClass="path" presetSubtype="0" accel="50000" decel="50000" fill="hold" nodeType="click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79" b="37284"/>
          <a:stretch/>
        </p:blipFill>
        <p:spPr>
          <a:xfrm>
            <a:off x="739990" y="2460884"/>
            <a:ext cx="5895192" cy="386612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r="-203" b="74711"/>
          <a:stretch/>
        </p:blipFill>
        <p:spPr>
          <a:xfrm>
            <a:off x="2956911" y="622014"/>
            <a:ext cx="6747936" cy="3235960"/>
          </a:xfrm>
          <a:prstGeom prst="rect">
            <a:avLst/>
          </a:prstGeom>
          <a:ln>
            <a:noFill/>
          </a:ln>
          <a:effectLst>
            <a:outerShdw blurRad="190500" algn="tl" rotWithShape="0">
              <a:srgbClr val="000000">
                <a:alpha val="70000"/>
              </a:srgbClr>
            </a:outerShdw>
          </a:effectLst>
        </p:spPr>
      </p:pic>
      <p:sp>
        <p:nvSpPr>
          <p:cNvPr id="7" name="TextBox 6"/>
          <p:cNvSpPr txBox="1"/>
          <p:nvPr/>
        </p:nvSpPr>
        <p:spPr>
          <a:xfrm>
            <a:off x="1982789" y="-24317"/>
            <a:ext cx="8108314" cy="646331"/>
          </a:xfrm>
          <a:prstGeom prst="rect">
            <a:avLst/>
          </a:prstGeom>
          <a:noFill/>
        </p:spPr>
        <p:txBody>
          <a:bodyPr wrap="square" rtlCol="0">
            <a:spAutoFit/>
          </a:bodyPr>
          <a:lstStyle/>
          <a:p>
            <a:r>
              <a:rPr lang="en-US" sz="3600" b="1" dirty="0">
                <a:solidFill>
                  <a:srgbClr val="FF0000"/>
                </a:solidFill>
              </a:rPr>
              <a:t>http://www.globalbugs.com/index.php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674" y="3303106"/>
            <a:ext cx="4599094" cy="2585544"/>
          </a:xfrm>
          <a:prstGeom prst="rect">
            <a:avLst/>
          </a:prstGeom>
        </p:spPr>
      </p:pic>
    </p:spTree>
    <p:extLst>
      <p:ext uri="{BB962C8B-B14F-4D97-AF65-F5344CB8AC3E}">
        <p14:creationId xmlns:p14="http://schemas.microsoft.com/office/powerpoint/2010/main" val="3168131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VII.  RESOURCES</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53" r="2553"/>
          <a:stretch>
            <a:fillRect/>
          </a:stretch>
        </p:blipFill>
        <p:spPr>
          <a:xfrm rot="5400000">
            <a:off x="4275249" y="1343592"/>
            <a:ext cx="4722404" cy="3728853"/>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591206" y="2175967"/>
            <a:ext cx="3920687" cy="2845350"/>
          </a:xfrm>
        </p:spPr>
        <p:txBody>
          <a:bodyPr>
            <a:noAutofit/>
          </a:bodyPr>
          <a:lstStyle/>
          <a:p>
            <a:pPr marL="742950" lvl="1" indent="-285750">
              <a:buFont typeface="Arial" panose="020B0604020202020204" pitchFamily="34" charset="0"/>
              <a:buChar char="•"/>
            </a:pPr>
            <a:r>
              <a:rPr lang="en-US" sz="1600" dirty="0">
                <a:hlinkClick r:id="rId3"/>
              </a:rPr>
              <a:t>www.globalbugs.com/Probiotic Solutions</a:t>
            </a:r>
            <a:endParaRPr lang="en-US" sz="1600" dirty="0"/>
          </a:p>
          <a:p>
            <a:pPr marL="742950" lvl="1" indent="-285750">
              <a:buFont typeface="Arial" panose="020B0604020202020204" pitchFamily="34" charset="0"/>
              <a:buChar char="•"/>
            </a:pPr>
            <a:r>
              <a:rPr lang="en-US" sz="1600" dirty="0"/>
              <a:t>Benchmarks I-V</a:t>
            </a:r>
          </a:p>
          <a:p>
            <a:pPr marL="742950" lvl="1" indent="-285750">
              <a:buFont typeface="Arial" panose="020B0604020202020204" pitchFamily="34" charset="0"/>
              <a:buChar char="•"/>
            </a:pPr>
            <a:r>
              <a:rPr lang="en-US" sz="1600" dirty="0"/>
              <a:t>Guides. Canada. </a:t>
            </a:r>
            <a:r>
              <a:rPr lang="en-US" sz="1600" dirty="0">
                <a:hlinkClick r:id="rId4"/>
              </a:rPr>
              <a:t>www.probioticguide.com</a:t>
            </a:r>
            <a:endParaRPr lang="en-US" sz="1600" dirty="0"/>
          </a:p>
          <a:p>
            <a:pPr marL="742950" lvl="1" indent="-285750">
              <a:buFont typeface="Arial" panose="020B0604020202020204" pitchFamily="34" charset="0"/>
              <a:buChar char="•"/>
            </a:pPr>
            <a:r>
              <a:rPr lang="en-US" sz="1600" dirty="0"/>
              <a:t>Guides US</a:t>
            </a:r>
          </a:p>
          <a:p>
            <a:pPr marL="742950" lvl="1" indent="-285750">
              <a:buFont typeface="Arial" panose="020B0604020202020204" pitchFamily="34" charset="0"/>
              <a:buChar char="•"/>
            </a:pPr>
            <a:r>
              <a:rPr lang="en-US" sz="1600" dirty="0">
                <a:hlinkClick r:id="rId5"/>
              </a:rPr>
              <a:t>www.usprobioticguide.com</a:t>
            </a:r>
            <a:endParaRPr lang="en-US" sz="1600" dirty="0"/>
          </a:p>
          <a:p>
            <a:pPr lvl="1"/>
            <a:endParaRPr lang="en-US" sz="160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750638" y="1362007"/>
            <a:ext cx="5803826" cy="369202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5461864-25E7-40CE-86D7-BBBEC49170E0}"/>
              </a:ext>
            </a:extLst>
          </p:cNvPr>
          <p:cNvSpPr txBox="1"/>
          <p:nvPr/>
        </p:nvSpPr>
        <p:spPr>
          <a:xfrm>
            <a:off x="5322390" y="5687788"/>
            <a:ext cx="4719690"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WISP SKI PATROL. DEEP CREEK , MD</a:t>
            </a:r>
          </a:p>
        </p:txBody>
      </p:sp>
      <p:sp>
        <p:nvSpPr>
          <p:cNvPr id="7" name="TextBox 6"/>
          <p:cNvSpPr txBox="1"/>
          <p:nvPr/>
        </p:nvSpPr>
        <p:spPr>
          <a:xfrm>
            <a:off x="4961211" y="457200"/>
            <a:ext cx="290464" cy="369332"/>
          </a:xfrm>
          <a:prstGeom prst="rect">
            <a:avLst/>
          </a:prstGeom>
          <a:noFill/>
        </p:spPr>
        <p:txBody>
          <a:bodyPr wrap="none" rtlCol="0">
            <a:spAutoFit/>
          </a:bodyPr>
          <a:lstStyle/>
          <a:p>
            <a:r>
              <a:rPr lang="en-US" dirty="0"/>
              <a:t>  </a:t>
            </a:r>
          </a:p>
        </p:txBody>
      </p:sp>
      <p:sp>
        <p:nvSpPr>
          <p:cNvPr id="8" name="TextBox 7"/>
          <p:cNvSpPr txBox="1"/>
          <p:nvPr/>
        </p:nvSpPr>
        <p:spPr>
          <a:xfrm>
            <a:off x="4405283" y="338633"/>
            <a:ext cx="2768707" cy="400110"/>
          </a:xfrm>
          <a:prstGeom prst="rect">
            <a:avLst/>
          </a:prstGeom>
          <a:noFill/>
        </p:spPr>
        <p:txBody>
          <a:bodyPr wrap="none" rtlCol="0">
            <a:spAutoFit/>
          </a:bodyPr>
          <a:lstStyle/>
          <a:p>
            <a:r>
              <a:rPr lang="en-US" sz="2000" b="1" dirty="0">
                <a:effectLst>
                  <a:outerShdw blurRad="38100" dist="38100" dir="2700000" algn="tl">
                    <a:srgbClr val="000000">
                      <a:alpha val="43137"/>
                    </a:srgbClr>
                  </a:outerShdw>
                </a:effectLst>
              </a:rPr>
              <a:t>SUGARBUSH, VERMONT</a:t>
            </a:r>
          </a:p>
        </p:txBody>
      </p:sp>
    </p:spTree>
    <p:extLst>
      <p:ext uri="{BB962C8B-B14F-4D97-AF65-F5344CB8AC3E}">
        <p14:creationId xmlns:p14="http://schemas.microsoft.com/office/powerpoint/2010/main" val="4205293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4961189">
            <a:off x="-93303" y="1331296"/>
            <a:ext cx="5128490" cy="3846367"/>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3901993" y="1886246"/>
            <a:ext cx="4779695" cy="3584771"/>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696260">
            <a:off x="7594676" y="1328727"/>
            <a:ext cx="4963885" cy="3722914"/>
          </a:xfrm>
          <a:prstGeom prst="rect">
            <a:avLst/>
          </a:prstGeom>
        </p:spPr>
      </p:pic>
      <p:sp>
        <p:nvSpPr>
          <p:cNvPr id="2" name="TextBox 1"/>
          <p:cNvSpPr txBox="1"/>
          <p:nvPr/>
        </p:nvSpPr>
        <p:spPr>
          <a:xfrm>
            <a:off x="4070815" y="268961"/>
            <a:ext cx="452540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MUST READING REFERANCES</a:t>
            </a:r>
          </a:p>
        </p:txBody>
      </p:sp>
    </p:spTree>
    <p:extLst>
      <p:ext uri="{BB962C8B-B14F-4D97-AF65-F5344CB8AC3E}">
        <p14:creationId xmlns:p14="http://schemas.microsoft.com/office/powerpoint/2010/main" val="173965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1" y="381961"/>
            <a:ext cx="8493120" cy="81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451" b="1">
                <a:latin typeface="Arial" panose="020B0604020202020204" pitchFamily="34" charset="0"/>
              </a:rPr>
              <a:t>Holobionts are entities comprised of the host and all of its symbiotic microbes, including those which affect the holobiont’s phenotype and have coevolved with the host (blue), those which affect the holobiont’s phenotype but have not coevolved with the host (red), and those which do not affect the holobiont’s phenotype at all (gray).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6294" y="5743801"/>
            <a:ext cx="2589120" cy="456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040" y="1286281"/>
            <a:ext cx="7804800" cy="4281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195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Kevin R. </a:t>
            </a:r>
            <a:r>
              <a:rPr lang="en-GB" altLang="en-US" sz="1089" b="1" dirty="0" err="1">
                <a:latin typeface="Arial" panose="020B0604020202020204" pitchFamily="34" charset="0"/>
              </a:rPr>
              <a:t>Theis</a:t>
            </a:r>
            <a:r>
              <a:rPr lang="en-GB" altLang="en-US" sz="1089" b="1" dirty="0">
                <a:latin typeface="Arial" panose="020B0604020202020204" pitchFamily="34" charset="0"/>
              </a:rPr>
              <a:t> et al. </a:t>
            </a:r>
            <a:r>
              <a:rPr lang="en-GB" altLang="en-US" sz="1089" b="1" dirty="0" err="1">
                <a:latin typeface="Arial" panose="020B0604020202020204" pitchFamily="34" charset="0"/>
              </a:rPr>
              <a:t>mSystems</a:t>
            </a:r>
            <a:r>
              <a:rPr lang="en-GB" altLang="en-US" sz="1089" b="1" dirty="0">
                <a:latin typeface="Arial" panose="020B0604020202020204" pitchFamily="34" charset="0"/>
              </a:rPr>
              <a:t> 2016;1:e00028-16</a:t>
            </a:r>
          </a:p>
        </p:txBody>
      </p:sp>
    </p:spTree>
    <p:extLst>
      <p:ext uri="{BB962C8B-B14F-4D97-AF65-F5344CB8AC3E}">
        <p14:creationId xmlns:p14="http://schemas.microsoft.com/office/powerpoint/2010/main" val="1454007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10326" y="582614"/>
            <a:ext cx="4014150" cy="5894386"/>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5591534" y="668845"/>
            <a:ext cx="4191000" cy="5715000"/>
          </a:xfrm>
          <a:prstGeom prst="rect">
            <a:avLst/>
          </a:prstGeom>
          <a:solidFill>
            <a:schemeClr val="bg1"/>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8" name="Text Box 41"/>
          <p:cNvSpPr txBox="1">
            <a:spLocks noChangeArrowheads="1"/>
          </p:cNvSpPr>
          <p:nvPr/>
        </p:nvSpPr>
        <p:spPr bwMode="auto">
          <a:xfrm>
            <a:off x="1676400" y="152401"/>
            <a:ext cx="8686800" cy="430213"/>
          </a:xfrm>
          <a:prstGeom prst="rect">
            <a:avLst/>
          </a:prstGeom>
          <a:solidFill>
            <a:schemeClr val="tx1"/>
          </a:solidFill>
          <a:ln w="9525">
            <a:noFill/>
            <a:miter lim="800000"/>
            <a:headEnd/>
            <a:tailEnd/>
          </a:ln>
        </p:spPr>
        <p:txBody>
          <a:bodyPr>
            <a:spAutoFit/>
          </a:bodyPr>
          <a:lstStyle/>
          <a:p>
            <a:pPr algn="ctr"/>
            <a:r>
              <a:rPr lang="en-US" sz="2200" b="1">
                <a:solidFill>
                  <a:schemeClr val="bg1"/>
                </a:solidFill>
                <a:latin typeface="Garamond" pitchFamily="18" charset="0"/>
              </a:rPr>
              <a:t>The Human vs. Bacterial Genomic Libraries</a:t>
            </a:r>
          </a:p>
        </p:txBody>
      </p:sp>
      <p:sp>
        <p:nvSpPr>
          <p:cNvPr id="5" name="Rectangle 4"/>
          <p:cNvSpPr/>
          <p:nvPr/>
        </p:nvSpPr>
        <p:spPr>
          <a:xfrm>
            <a:off x="2438401" y="609600"/>
            <a:ext cx="230223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Human</a:t>
            </a:r>
          </a:p>
        </p:txBody>
      </p:sp>
      <p:sp>
        <p:nvSpPr>
          <p:cNvPr id="6" name="Rectangle 5"/>
          <p:cNvSpPr/>
          <p:nvPr/>
        </p:nvSpPr>
        <p:spPr>
          <a:xfrm>
            <a:off x="6624708" y="609600"/>
            <a:ext cx="2907720"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Microbes</a:t>
            </a:r>
          </a:p>
        </p:txBody>
      </p:sp>
      <p:sp>
        <p:nvSpPr>
          <p:cNvPr id="9" name="Rectangle 8"/>
          <p:cNvSpPr/>
          <p:nvPr/>
        </p:nvSpPr>
        <p:spPr>
          <a:xfrm>
            <a:off x="3870635" y="1860648"/>
            <a:ext cx="2667000" cy="1384995"/>
          </a:xfrm>
          <a:prstGeom prst="rect">
            <a:avLst/>
          </a:prstGeom>
          <a:solidFill>
            <a:schemeClr val="bg1"/>
          </a:solidFill>
          <a:ln w="53975">
            <a:solidFill>
              <a:srgbClr val="0070C0"/>
            </a:solidFill>
          </a:ln>
        </p:spPr>
        <p:txBody>
          <a:bodyPr>
            <a:spAutoFit/>
          </a:bodyPr>
          <a:lstStyle/>
          <a:p>
            <a:pPr algn="ctr">
              <a:defRPr/>
            </a:pPr>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Cohabitation</a:t>
            </a:r>
          </a:p>
          <a:p>
            <a:pPr algn="ctr">
              <a:defRPr/>
            </a:pPr>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INTELLEGENT </a:t>
            </a:r>
          </a:p>
          <a:p>
            <a:pPr algn="ctr">
              <a:defRPr/>
            </a:pPr>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SYMBIOSIS</a:t>
            </a:r>
          </a:p>
        </p:txBody>
      </p:sp>
      <p:sp>
        <p:nvSpPr>
          <p:cNvPr id="6152" name="TextBox 10"/>
          <p:cNvSpPr txBox="1">
            <a:spLocks noChangeArrowheads="1"/>
          </p:cNvSpPr>
          <p:nvPr/>
        </p:nvSpPr>
        <p:spPr bwMode="auto">
          <a:xfrm>
            <a:off x="2057400" y="1447800"/>
            <a:ext cx="2743200" cy="369888"/>
          </a:xfrm>
          <a:prstGeom prst="rect">
            <a:avLst/>
          </a:prstGeom>
          <a:noFill/>
          <a:ln w="9525">
            <a:noFill/>
            <a:miter lim="800000"/>
            <a:headEnd/>
            <a:tailEnd/>
          </a:ln>
        </p:spPr>
        <p:txBody>
          <a:bodyPr>
            <a:spAutoFit/>
          </a:bodyPr>
          <a:lstStyle/>
          <a:p>
            <a:r>
              <a:rPr lang="en-US">
                <a:latin typeface="Calibri" pitchFamily="34" charset="0"/>
              </a:rPr>
              <a:t>10^12 Eukaryotic Cells</a:t>
            </a:r>
          </a:p>
        </p:txBody>
      </p:sp>
      <p:sp>
        <p:nvSpPr>
          <p:cNvPr id="6153" name="TextBox 11"/>
          <p:cNvSpPr txBox="1">
            <a:spLocks noChangeArrowheads="1"/>
          </p:cNvSpPr>
          <p:nvPr/>
        </p:nvSpPr>
        <p:spPr bwMode="auto">
          <a:xfrm>
            <a:off x="6248400" y="1447800"/>
            <a:ext cx="2743200" cy="369888"/>
          </a:xfrm>
          <a:prstGeom prst="rect">
            <a:avLst/>
          </a:prstGeom>
          <a:noFill/>
          <a:ln w="9525">
            <a:noFill/>
            <a:miter lim="800000"/>
            <a:headEnd/>
            <a:tailEnd/>
          </a:ln>
        </p:spPr>
        <p:txBody>
          <a:bodyPr>
            <a:spAutoFit/>
          </a:bodyPr>
          <a:lstStyle/>
          <a:p>
            <a:r>
              <a:rPr lang="en-US">
                <a:latin typeface="Calibri" pitchFamily="34" charset="0"/>
              </a:rPr>
              <a:t>10^14 Prokaryotic Cells</a:t>
            </a:r>
          </a:p>
        </p:txBody>
      </p:sp>
      <p:pic>
        <p:nvPicPr>
          <p:cNvPr id="6154" name="Picture 2" descr="http://www.nature.com/nature/journal/v409/n6822/images/409860bw.2.jpg"/>
          <p:cNvPicPr>
            <a:picLocks noChangeAspect="1" noChangeArrowheads="1"/>
          </p:cNvPicPr>
          <p:nvPr/>
        </p:nvPicPr>
        <p:blipFill>
          <a:blip r:embed="rId3" cstate="print"/>
          <a:srcRect/>
          <a:stretch>
            <a:fillRect/>
          </a:stretch>
        </p:blipFill>
        <p:spPr bwMode="auto">
          <a:xfrm>
            <a:off x="2057400" y="1905001"/>
            <a:ext cx="1828800" cy="2860675"/>
          </a:xfrm>
          <a:prstGeom prst="rect">
            <a:avLst/>
          </a:prstGeom>
          <a:noFill/>
          <a:ln w="9525">
            <a:noFill/>
            <a:miter lim="800000"/>
            <a:headEnd/>
            <a:tailEnd/>
          </a:ln>
        </p:spPr>
      </p:pic>
      <p:pic>
        <p:nvPicPr>
          <p:cNvPr id="6155" name="Picture 4" descr="http://course1.winona.edu/sberg/ILLUST/Dna-mito.JPG"/>
          <p:cNvPicPr>
            <a:picLocks noChangeAspect="1" noChangeArrowheads="1"/>
          </p:cNvPicPr>
          <p:nvPr/>
        </p:nvPicPr>
        <p:blipFill>
          <a:blip r:embed="rId4" cstate="print"/>
          <a:srcRect/>
          <a:stretch>
            <a:fillRect/>
          </a:stretch>
        </p:blipFill>
        <p:spPr bwMode="auto">
          <a:xfrm>
            <a:off x="6435833" y="1935559"/>
            <a:ext cx="3172252" cy="3413920"/>
          </a:xfrm>
          <a:prstGeom prst="rect">
            <a:avLst/>
          </a:prstGeom>
          <a:noFill/>
          <a:ln w="9525">
            <a:noFill/>
            <a:miter lim="800000"/>
            <a:headEnd/>
            <a:tailEnd/>
          </a:ln>
        </p:spPr>
      </p:pic>
      <p:sp>
        <p:nvSpPr>
          <p:cNvPr id="6156" name="AutoShape 6" descr="data:image/jpeg;base64,/9j/4AAQSkZJRgABAQAAAQABAAD/2wBDAAkGBwgHBgkIBwgKCgkLDRYPDQwMDRsUFRAWIB0iIiAdHx8kKDQsJCYxJx8fLT0tMTU3Ojo6Iys/RD84QzQ5Ojf/2wBDAQoKCg0MDRoPDxo3JR8lNzc3Nzc3Nzc3Nzc3Nzc3Nzc3Nzc3Nzc3Nzc3Nzc3Nzc3Nzc3Nzc3Nzc3Nzc3Nzc3Nzf/wAARCAC3ARMDASIAAhEBAxEB/8QAHAAAAwACAwEAAAAAAAAAAAAAAAECAwYEBQcI/8QAQhAAAgEDAQQHAgsFCAMAAAAAAAECAwQRBQYSITETQVFhcYGRB6EUIiMyQlJisbLB0TNjcoKSFlNkdKLC4fAVJDT/xAAZAQEBAQEBAQAAAAAAAAAAAAAAAQIEAwX/xAAjEQEAAgEEAgIDAQAAAAAAAAAAAQIRAwQhMRJBMrETIlGR/9oADAMBAAIRAxEAPwDeUi0hpFJGVSkUkUkPAE4DBWB4AnAYLwGAIwPBeAwBOAwXgeAIwGC8EV61K2pSq3FSFKnH505ywl5gGDHWq06FKVWtUjTpxWZSm8JeZrN7tj8JrO02csql/X5dI4tU4/r54OP/AGavL9q82u1P5OPH4PTnuwh4vkv+8TfjFflOPtO+mTUNsemru02dtJ39xy6Tde5H9fccSGyepaxUjcbS6hUfWrei8KPd2LyO/oVKdnbqloWmRVLqq1GqNLx3nxl/Kn4mKvo17qkWtQ1CtOEl/wDPZxdGl/NJvfmvDC7ifkx8ePsw1nXqWlaDKn/47U6FvUpSUlbRipy3l18FnP8AEdpsxtBqOoTcL6yqQoKDauZ03DefDCxy9Ow7Glo2laFbSrzha2tOmsyqQgspd8nlnW1NrtI+N8AtL3UGvp06L3fNslYzzETLVtSfGKzj/GyRnCoswaY2jRrza/U55jbUNPsI/XuLiMpL+VPK9GcjTNr6VG1jQuK09RvXJtyow3Y4fJLKT4fwlmkxDz84bfgTQUaka1PfgppPlvwcH6NJlNGWkNEtGRoTQViaJaMu6G6BhcQ3TLgTQGKSIaMskQ0UYmiJIzSMckBiwBWACO/SKSGkUkRpOB4KSGkBOB4KSHgCMDwVgaQE4HgrBFapToUpVa1SNOnFZlObSS8wh4Ir1aVtSlVuKkKVOPGU5ySS82avfbZqtXdns5aVNQueW/utU49/a/cjjQ2ZvdTrRudqb6defOFnQliEfT/an4m/Dx5vOPs76Z73bL4TcOz2as539xy6Rxapx7+/zwcSOzte/uFX2p1CpdVo8VZWzbUPHHCK9PE2W102na0VSo06VnQ/u6UcN+OHl+OfIVStYWbVKW45rjGnL4zz2qnFe9In5Z6pGPtcf1jsqLpUVQ0y2p2tBclSipyfn83PnLwM0bSjTmqtae9Vjym30k0+5vhHySIqXGo3Xxbayml9a6l0cf6FmT80jhPSL2rKT1XW5wg+HweziqKS/i+NN+qPPH9kcq/1Oy01dLdVqFu39O4qZm/DLy/LJ1EtqZ3mY6RYX+ofbjT6Kl/VJY9xzrbSNB0+XS0rSl0nN1akN+T/AJptsm92p0W0/b3lHK6uk3n6I1Wueoyzz7dTcWO0mqwcLqpYafQlzgo9PN+cvi+mAp7F2VRqWo3F7qEl1VKjjHyS5epiu/aRpVHKtqNWs/swUV6v9Do7z2m308q0s6VNdTqScn7sHpGlqT6wmK+2yx0O2tpuNts1aRjF4VS4qQSffxU36nLpzuLaL+W0qyp9apqUvu3V7jzG+2z129TU7xwj9WnFL/k6eveXNy83FxVqv7c2z0jQn3JmPT1q41/SqGfhWv7zXONvBR96TfvODX9oWk0IbltRurjdWE5cM+LbbPLUUjcaFIPKW8VPaLezuIyp2tKFFPjDm2vE9JhicIyXKSTPAEfQNvHFvSX2F9x569YjGFqW6JxMuBNHOrE0Q0ZWiWijC0S0ZmiWgMDiQ4mdoloDBugZcAUd4kNItRHjBFSkPA8MaiBIJFqI90CUh4KwPBB0+0+qS0bR6t5TipVE1GCksrLfNmraTpl3tju3mtanTnbRfC0tJYx4rq977zYNvKe/s3X4fNqQf+rH5nklK4ubC66eyrToz7YvB16NYtTicT/WJnEvbbSxs9Ot+hsqEKNJfRp8Mvvl1v3mSTnGL6OChDm5Se4vN8/cjxzVdvterU4UoXXQ7ixJ04qMpPvZrd7rGo3z/wDbva9XunUbMRtpnm0r5vbNQ1zRbPKv9YpPtpW88Lz3XvP+ryNfuvaHoVlFw061lJfu4bqfjy96Z5K23zFk9I29PfKeUt/vvade1U421pCEerpJt+5YR0N3tnrlzlK76FPqpQUffzNeHhvkekUpHUJmXIuL67upZubmtVf25tmDI1CT6hum0m+HDvN5ROQAYCGCQyARaQkikgKSPoSivkKf8K+4+fYRzJLtZ9DwjiEV2LBzbj01VDRLRmcSXE5mmFoho5DiS4gcdolxM7gJwKOO4kuJyHElxA4+6Bm3QA7rdZSiZVAagFYt0N0zbo9wDCoj3TNuj3SDDuhumbcDcA6HbClv7NX/AHU1L0kmeM3UOGT3TaGj0ug6jDHO2qfhbPEascwa5o69v1LFmu3sWp1fJnEZ2GoRxOffBM4B7sslKhOrUjTpxc5yeIxists7CnoV657tSl0ck8NVJJNeXMz7K4Wv2XfP8mei1HaxqTdWp8ZcXFyf3HPq6tqziGojLRbbZO5qJScm854U6Tfvlg59LZOlSindTUX19JXUV6JfmbDKlbTk6kKd1Ug85hTclFcOzgOU7a1SkrezoNrL6aayuPqeM6t59tYhwNN2f0upGUYdDVlHDcoxcu3teH1egtrbSNHZyulQoU4xlDc6OPH5yXYc3+0en0IvprmM5Z4KjB4XmzX9ptpbXUNOqWlvTnmck3KTXU88kWlbzaJScNOwAwwd7AwNIeBpECSLihJFxQGSgs1aa7ZJe8+it3B882izdUO+pH70fRko8X4nLufTVWDcE4mdolxOZphcSXEzuInEDjuJLichxJcSjjuJLichxIcQOPugZ90AO5SKwVgaQVKQ8FYDACwGCsBggWAwVgMAYLukqtpXpfXpyj6po8DaxwfYfQiWWk+08EvKXR3Vany3Jyj6PB07ee2LNb1GPyn8jXvOtS4I7jU44qQfblHUY4HUy5Vjdysrmjc0t3pKUlJZWeJ29ba/Uakm4dFSb64U1n1eTXgwZnTrPMwuXYXGtajc56a6qyT6nJ4OHKrUlzkyMDSNRWI6QcXz4jwCRRoTgaQ8DSASKSAaIBItEpFpAcixWb23X72H3o+jJL4z8T5101Z1C1XbXh+JH0ZL5z8Tk3PcNVY8BgYHK0liaKEVUNEtGRoTQGJoloyNEtFRiaAvAAduikShoKpDJQ0QMYhgAAMBHiWv0ui17UafZcVMf1M9uPIdp6MFtpeUqrcYVKyba6t6Kf5nvoTiZZs0jVY8IP7R0zXPxO/1ul0aqR57k8Z8zopr40vE7YYRgMFYDBQsDwPA8ALA8DwGCgwAwwQGBoEAFJDQkikQczSVvapZLtuKa/1I+iJPi/E+eNHWdXsf8zT/ABI+hpPizj3PcN1JiBiyczRgICgYhsQEshotksqIAYAdoikShoKZSEBBSGJDAAAAhnlO39KUNsFOGVKapSTXgl+R6seZe06G5rttVx863i/SUj20PkktI2kXy11HrUnx7TWZ/PZte0cM3lziLSkspN5+j29ZqslxXgdteoYlAYKwGDQWBjwBQDBDCFgBhkKQ8AMgaGSUgOfoizrFgu25pfjR9By5s+ftAWdc05f4ql+NHv7fE4t13DdQxAwOZos8SjHn5TBkABFBgqIZLRkaJaAx4AvAFHPGCGgpoeRDIHkeSRgUAgyEM889qsMXGnVPrU6kc+Di/wAz0M0b2q082Gn1fq1pR9Y5/wBp6aM/vCT00DWoqU6U1BxjOmnx6+L4+ZqMlh47OBtNxGEbajKFTeynvQz818P+/qa1cR3a9Rdkn9531jhhiwGBsDQWB4ACgAAAAAAAZI0AykSNEHZbPyUdd05vquqX4ke9b54Do0savYvsuaf4ke7KfE4t13DVXI3h7xhUikczbIsb2eBkMKXEtAZB8CEu9lrkUGBMeRBE4AYAcxDRKGVVDJyMgoCcjyZ4FALI0IlDyal7Tae/s7CeP2dzB+qkvzNsNe2/p9JsrefYdOX+tfqemlP7wk9PHpr4p0t6sXM+/id4uKaOn1GOLnPbFH02HFEPAmUAgAAEwAAAQAA0IMgVkaZGRpgc/SOOq2X+Yp/iR7jGayeIaDTlV1mxhBNy6eD4dzyz2uhCU+ODh3XcN1cqMzInkmFJoyqODmaOOS0TEoCkPJKQ0UVkQBkIQABRyxiTGFNDENvgZnoCGAHnICiRpivYo6nayn0uzOpQ/wAPKXpx/I7U4+o0vhGn3VH+8ozj6xaPavExKS8Hg8NprgdZqa+UpvuwdlPhJnXajxjB9kj6uHm4LJKlzJZUJiGIBAAJNtJLLfJIAEdvY7M6zfYdDT6qg/p1FuL3mxWHs4u54lf3tKkuuNKLm/V4R521aV7lcNGHCMpyUYRcpPkkss9YsdgtFtsOrTq3Mv3s+HosHf2em2llHdtLWjRX7uCR423MeoWKvIbHZXW73Dp2FSEX9Kt8Re/ibDY+zm4lh319CmuuNGLk/V4PSFApQPK2veWvGHSaDsvpujy37enKdVrDqVHl/wDBssMY5GGKSMsWeEzM8yq8DJQyKfIeSQArIZJDIFBkQZCKyBOQKOahkoeQKQyUxktGYU0PJJSPLEzwGNCGbiuAA8NYfIBM2PDdf0+vpmo1be4g4tSe7LHCSzwaOjvl8l5nv+p6XaanQdG+t4VodW8uMfB80aHrns2nUTelXS3W/wBnX6vNczupuKzGLPOavLJPiY2+J6jYeza0oxi9Qq1biol8ZRe5HPlx95sNjs/pun4+CWNCnJfSUE5er4idxWOjxePWOhatqGHa2FecX9Nx3Y+rwjYbH2d6lWw7y4oW8fqxzOX5L3nqPRvsK3DytuLz0vi06x9n2kW+HcuvdS+3Pdj6L9TYbHSLCwWLOzoUcdcIJP15nYYHg8bXtbuVwxqHailEp5bQYZkLdQ8Ie6PDIAEPHYNIKEikkCRWABDEikgoAYECExiZQshkGS0EVkCAA52eopAADTKAAGgQAMChoACgMgAEtksAKMcop9RhlTQABilAlxAAhbpO6wAA3eIboAAYKSAADA0sAAQ8DACKaBAADAACkR8bu7wAAbJYAAsgABH/2Q=="/>
          <p:cNvSpPr>
            <a:spLocks noChangeAspect="1" noChangeArrowheads="1"/>
          </p:cNvSpPr>
          <p:nvPr/>
        </p:nvSpPr>
        <p:spPr bwMode="auto">
          <a:xfrm>
            <a:off x="1587501" y="-839788"/>
            <a:ext cx="2619375" cy="1743076"/>
          </a:xfrm>
          <a:prstGeom prst="rect">
            <a:avLst/>
          </a:prstGeom>
          <a:noFill/>
          <a:ln w="9525">
            <a:noFill/>
            <a:miter lim="800000"/>
            <a:headEnd/>
            <a:tailEnd/>
          </a:ln>
        </p:spPr>
        <p:txBody>
          <a:bodyPr/>
          <a:lstStyle/>
          <a:p>
            <a:endParaRPr lang="en-US">
              <a:latin typeface="Calibri" pitchFamily="34" charset="0"/>
            </a:endParaRPr>
          </a:p>
        </p:txBody>
      </p:sp>
      <p:sp>
        <p:nvSpPr>
          <p:cNvPr id="6157" name="AutoShape 8" descr="data:image/jpeg;base64,/9j/4AAQSkZJRgABAQAAAQABAAD/2wBDAAkGBwgHBgkIBwgKCgkLDRYPDQwMDRsUFRAWIB0iIiAdHx8kKDQsJCYxJx8fLT0tMTU3Ojo6Iys/RD84QzQ5Ojf/2wBDAQoKCg0MDRoPDxo3JR8lNzc3Nzc3Nzc3Nzc3Nzc3Nzc3Nzc3Nzc3Nzc3Nzc3Nzc3Nzc3Nzc3Nzc3Nzc3Nzc3Nzf/wAARCAC3ARMDASIAAhEBAxEB/8QAHAAAAwACAwEAAAAAAAAAAAAAAAECAwYEBQcI/8QAQhAAAgEDAQQHAgsFCAMAAAAAAAECAwQRBQYSITETQVFhcYGRB6EUIiMyQlJisbLB0TNjcoKSFlNkdKLC4fAVJDT/xAAZAQEBAQEBAQAAAAAAAAAAAAAAAQIEAwX/xAAjEQEAAgEEAgIDAQAAAAAAAAAAAQIRAwQhMRJBMrETIlGR/9oADAMBAAIRAxEAPwDeUi0hpFJGVSkUkUkPAE4DBWB4AnAYLwGAIwPBeAwBOAwXgeAIwGC8EV61K2pSq3FSFKnH505ywl5gGDHWq06FKVWtUjTpxWZSm8JeZrN7tj8JrO02csql/X5dI4tU4/r54OP/AGavL9q82u1P5OPH4PTnuwh4vkv+8TfjFflOPtO+mTUNsemru02dtJ39xy6Tde5H9fccSGyepaxUjcbS6hUfWrei8KPd2LyO/oVKdnbqloWmRVLqq1GqNLx3nxl/Kn4mKvo17qkWtQ1CtOEl/wDPZxdGl/NJvfmvDC7ifkx8ePsw1nXqWlaDKn/47U6FvUpSUlbRipy3l18FnP8AEdpsxtBqOoTcL6yqQoKDauZ03DefDCxy9Ow7Glo2laFbSrzha2tOmsyqQgspd8nlnW1NrtI+N8AtL3UGvp06L3fNslYzzETLVtSfGKzj/GyRnCoswaY2jRrza/U55jbUNPsI/XuLiMpL+VPK9GcjTNr6VG1jQuK09RvXJtyow3Y4fJLKT4fwlmkxDz84bfgTQUaka1PfgppPlvwcH6NJlNGWkNEtGRoTQViaJaMu6G6BhcQ3TLgTQGKSIaMskQ0UYmiJIzSMckBiwBWACO/SKSGkUkRpOB4KSGkBOB4KSHgCMDwVgaQE4HgrBFapToUpVa1SNOnFZlObSS8wh4Ir1aVtSlVuKkKVOPGU5ySS82avfbZqtXdns5aVNQueW/utU49/a/cjjQ2ZvdTrRudqb6defOFnQliEfT/an4m/Dx5vOPs76Z73bL4TcOz2as539xy6Rxapx7+/zwcSOzte/uFX2p1CpdVo8VZWzbUPHHCK9PE2W102na0VSo06VnQ/u6UcN+OHl+OfIVStYWbVKW45rjGnL4zz2qnFe9In5Z6pGPtcf1jsqLpUVQ0y2p2tBclSipyfn83PnLwM0bSjTmqtae9Vjym30k0+5vhHySIqXGo3Xxbayml9a6l0cf6FmT80jhPSL2rKT1XW5wg+HweziqKS/i+NN+qPPH9kcq/1Oy01dLdVqFu39O4qZm/DLy/LJ1EtqZ3mY6RYX+ofbjT6Kl/VJY9xzrbSNB0+XS0rSl0nN1akN+T/AJptsm92p0W0/b3lHK6uk3n6I1Wueoyzz7dTcWO0mqwcLqpYafQlzgo9PN+cvi+mAp7F2VRqWo3F7qEl1VKjjHyS5epiu/aRpVHKtqNWs/swUV6v9Do7z2m308q0s6VNdTqScn7sHpGlqT6wmK+2yx0O2tpuNts1aRjF4VS4qQSffxU36nLpzuLaL+W0qyp9apqUvu3V7jzG+2z129TU7xwj9WnFL/k6eveXNy83FxVqv7c2z0jQn3JmPT1q41/SqGfhWv7zXONvBR96TfvODX9oWk0IbltRurjdWE5cM+LbbPLUUjcaFIPKW8VPaLezuIyp2tKFFPjDm2vE9JhicIyXKSTPAEfQNvHFvSX2F9x569YjGFqW6JxMuBNHOrE0Q0ZWiWijC0S0ZmiWgMDiQ4mdoloDBugZcAUd4kNItRHjBFSkPA8MaiBIJFqI90CUh4KwPBB0+0+qS0bR6t5TipVE1GCksrLfNmraTpl3tju3mtanTnbRfC0tJYx4rq977zYNvKe/s3X4fNqQf+rH5nklK4ubC66eyrToz7YvB16NYtTicT/WJnEvbbSxs9Ot+hsqEKNJfRp8Mvvl1v3mSTnGL6OChDm5Se4vN8/cjxzVdvterU4UoXXQ7ixJ04qMpPvZrd7rGo3z/wDbva9XunUbMRtpnm0r5vbNQ1zRbPKv9YpPtpW88Lz3XvP+ryNfuvaHoVlFw061lJfu4bqfjy96Z5K23zFk9I29PfKeUt/vvade1U421pCEerpJt+5YR0N3tnrlzlK76FPqpQUffzNeHhvkekUpHUJmXIuL67upZubmtVf25tmDI1CT6hum0m+HDvN5ROQAYCGCQyARaQkikgKSPoSivkKf8K+4+fYRzJLtZ9DwjiEV2LBzbj01VDRLRmcSXE5mmFoho5DiS4gcdolxM7gJwKOO4kuJyHElxA4+6Bm3QA7rdZSiZVAagFYt0N0zbo9wDCoj3TNuj3SDDuhumbcDcA6HbClv7NX/AHU1L0kmeM3UOGT3TaGj0ug6jDHO2qfhbPEascwa5o69v1LFmu3sWp1fJnEZ2GoRxOffBM4B7sslKhOrUjTpxc5yeIxists7CnoV657tSl0ck8NVJJNeXMz7K4Wv2XfP8mei1HaxqTdWp8ZcXFyf3HPq6tqziGojLRbbZO5qJScm854U6Tfvlg59LZOlSindTUX19JXUV6JfmbDKlbTk6kKd1Ug85hTclFcOzgOU7a1SkrezoNrL6aayuPqeM6t59tYhwNN2f0upGUYdDVlHDcoxcu3teH1egtrbSNHZyulQoU4xlDc6OPH5yXYc3+0en0IvprmM5Z4KjB4XmzX9ptpbXUNOqWlvTnmck3KTXU88kWlbzaJScNOwAwwd7AwNIeBpECSLihJFxQGSgs1aa7ZJe8+it3B882izdUO+pH70fRko8X4nLufTVWDcE4mdolxOZphcSXEzuInEDjuJLichxJcSjjuJLichxIcQOPugZ90AO5SKwVgaQVKQ8FYDACwGCsBggWAwVgMAYLukqtpXpfXpyj6po8DaxwfYfQiWWk+08EvKXR3Vany3Jyj6PB07ee2LNb1GPyn8jXvOtS4I7jU44qQfblHUY4HUy5Vjdysrmjc0t3pKUlJZWeJ29ba/Uakm4dFSb64U1n1eTXgwZnTrPMwuXYXGtajc56a6qyT6nJ4OHKrUlzkyMDSNRWI6QcXz4jwCRRoTgaQ8DSASKSAaIBItEpFpAcixWb23X72H3o+jJL4z8T5101Z1C1XbXh+JH0ZL5z8Tk3PcNVY8BgYHK0liaKEVUNEtGRoTQGJoloyNEtFRiaAvAAduikShoKpDJQ0QMYhgAAMBHiWv0ui17UafZcVMf1M9uPIdp6MFtpeUqrcYVKyba6t6Kf5nvoTiZZs0jVY8IP7R0zXPxO/1ul0aqR57k8Z8zopr40vE7YYRgMFYDBQsDwPA8ALA8DwGCgwAwwQGBoEAFJDQkikQczSVvapZLtuKa/1I+iJPi/E+eNHWdXsf8zT/ABI+hpPizj3PcN1JiBiyczRgICgYhsQEshotksqIAYAdoikShoKZSEBBSGJDAAAAhnlO39KUNsFOGVKapSTXgl+R6seZe06G5rttVx863i/SUj20PkktI2kXy11HrUnx7TWZ/PZte0cM3lziLSkspN5+j29ZqslxXgdteoYlAYKwGDQWBjwBQDBDCFgBhkKQ8AMgaGSUgOfoizrFgu25pfjR9By5s+ftAWdc05f4ql+NHv7fE4t13DdQxAwOZos8SjHn5TBkABFBgqIZLRkaJaAx4AvAFHPGCGgpoeRDIHkeSRgUAgyEM889qsMXGnVPrU6kc+Di/wAz0M0b2q082Gn1fq1pR9Y5/wBp6aM/vCT00DWoqU6U1BxjOmnx6+L4+ZqMlh47OBtNxGEbajKFTeynvQz818P+/qa1cR3a9Rdkn9531jhhiwGBsDQWB4ACgAAAAAAAZI0AykSNEHZbPyUdd05vquqX4ke9b54Do0savYvsuaf4ke7KfE4t13DVXI3h7xhUikczbIsb2eBkMKXEtAZB8CEu9lrkUGBMeRBE4AYAcxDRKGVVDJyMgoCcjyZ4FALI0IlDyal7Tae/s7CeP2dzB+qkvzNsNe2/p9JsrefYdOX+tfqemlP7wk9PHpr4p0t6sXM+/id4uKaOn1GOLnPbFH02HFEPAmUAgAAEwAAAQAA0IMgVkaZGRpgc/SOOq2X+Yp/iR7jGayeIaDTlV1mxhBNy6eD4dzyz2uhCU+ODh3XcN1cqMzInkmFJoyqODmaOOS0TEoCkPJKQ0UVkQBkIQABRyxiTGFNDENvgZnoCGAHnICiRpivYo6nayn0uzOpQ/wAPKXpx/I7U4+o0vhGn3VH+8ozj6xaPavExKS8Hg8NprgdZqa+UpvuwdlPhJnXajxjB9kj6uHm4LJKlzJZUJiGIBAAJNtJLLfJIAEdvY7M6zfYdDT6qg/p1FuL3mxWHs4u54lf3tKkuuNKLm/V4R521aV7lcNGHCMpyUYRcpPkkss9YsdgtFtsOrTq3Mv3s+HosHf2em2llHdtLWjRX7uCR423MeoWKvIbHZXW73Dp2FSEX9Kt8Re/ibDY+zm4lh319CmuuNGLk/V4PSFApQPK2veWvGHSaDsvpujy37enKdVrDqVHl/wDBssMY5GGKSMsWeEzM8yq8DJQyKfIeSQArIZJDIFBkQZCKyBOQKOahkoeQKQyUxktGYU0PJJSPLEzwGNCGbiuAA8NYfIBM2PDdf0+vpmo1be4g4tSe7LHCSzwaOjvl8l5nv+p6XaanQdG+t4VodW8uMfB80aHrns2nUTelXS3W/wBnX6vNczupuKzGLPOavLJPiY2+J6jYeza0oxi9Qq1biol8ZRe5HPlx95sNjs/pun4+CWNCnJfSUE5er4idxWOjxePWOhatqGHa2FecX9Nx3Y+rwjYbH2d6lWw7y4oW8fqxzOX5L3nqPRvsK3DytuLz0vi06x9n2kW+HcuvdS+3Pdj6L9TYbHSLCwWLOzoUcdcIJP15nYYHg8bXtbuVwxqHailEp5bQYZkLdQ8Ie6PDIAEPHYNIKEikkCRWABDEikgoAYECExiZQshkGS0EVkCAA52eopAADTKAAGgQAMChoACgMgAEtksAKMcop9RhlTQABilAlxAAhbpO6wAA3eIboAAYKSAADA0sAAQ8DACKaBAADAACkR8bu7wAAbJYAAsgABH/2Q=="/>
          <p:cNvSpPr>
            <a:spLocks noChangeAspect="1" noChangeArrowheads="1"/>
          </p:cNvSpPr>
          <p:nvPr/>
        </p:nvSpPr>
        <p:spPr bwMode="auto">
          <a:xfrm>
            <a:off x="1587501" y="-839788"/>
            <a:ext cx="2619375" cy="1743076"/>
          </a:xfrm>
          <a:prstGeom prst="rect">
            <a:avLst/>
          </a:prstGeom>
          <a:noFill/>
          <a:ln w="9525">
            <a:noFill/>
            <a:miter lim="800000"/>
            <a:headEnd/>
            <a:tailEnd/>
          </a:ln>
        </p:spPr>
        <p:txBody>
          <a:bodyPr/>
          <a:lstStyle/>
          <a:p>
            <a:endParaRPr lang="en-US">
              <a:latin typeface="Calibri" pitchFamily="34" charset="0"/>
            </a:endParaRPr>
          </a:p>
        </p:txBody>
      </p:sp>
      <p:sp>
        <p:nvSpPr>
          <p:cNvPr id="6158" name="AutoShape 10" descr="data:image/jpeg;base64,/9j/4AAQSkZJRgABAQAAAQABAAD/2wBDAAkGBwgHBgkIBwgKCgkLDRYPDQwMDRsUFRAWIB0iIiAdHx8kKDQsJCYxJx8fLT0tMTU3Ojo6Iys/RD84QzQ5Ojf/2wBDAQoKCg0MDRoPDxo3JR8lNzc3Nzc3Nzc3Nzc3Nzc3Nzc3Nzc3Nzc3Nzc3Nzc3Nzc3Nzc3Nzc3Nzc3Nzc3Nzc3Nzf/wAARCAC3ARMDASIAAhEBAxEB/8QAHAAAAwACAwEAAAAAAAAAAAAAAAECAwYEBQcI/8QAQhAAAgEDAQQHAgsFCAMAAAAAAAECAwQRBQYSITETQVFhcYGRB6EUIiMyQlJisbLB0TNjcoKSFlNkdKLC4fAVJDT/xAAZAQEBAQEBAQAAAAAAAAAAAAAAAQIEAwX/xAAjEQEAAgEEAgIDAQAAAAAAAAAAAQIRAwQhMRJBMrETIlGR/9oADAMBAAIRAxEAPwDeUi0hpFJGVSkUkUkPAE4DBWB4AnAYLwGAIwPBeAwBOAwXgeAIwGC8EV61K2pSq3FSFKnH505ywl5gGDHWq06FKVWtUjTpxWZSm8JeZrN7tj8JrO02csql/X5dI4tU4/r54OP/AGavL9q82u1P5OPH4PTnuwh4vkv+8TfjFflOPtO+mTUNsemru02dtJ39xy6Tde5H9fccSGyepaxUjcbS6hUfWrei8KPd2LyO/oVKdnbqloWmRVLqq1GqNLx3nxl/Kn4mKvo17qkWtQ1CtOEl/wDPZxdGl/NJvfmvDC7ifkx8ePsw1nXqWlaDKn/47U6FvUpSUlbRipy3l18FnP8AEdpsxtBqOoTcL6yqQoKDauZ03DefDCxy9Ow7Glo2laFbSrzha2tOmsyqQgspd8nlnW1NrtI+N8AtL3UGvp06L3fNslYzzETLVtSfGKzj/GyRnCoswaY2jRrza/U55jbUNPsI/XuLiMpL+VPK9GcjTNr6VG1jQuK09RvXJtyow3Y4fJLKT4fwlmkxDz84bfgTQUaka1PfgppPlvwcH6NJlNGWkNEtGRoTQViaJaMu6G6BhcQ3TLgTQGKSIaMskQ0UYmiJIzSMckBiwBWACO/SKSGkUkRpOB4KSGkBOB4KSHgCMDwVgaQE4HgrBFapToUpVa1SNOnFZlObSS8wh4Ir1aVtSlVuKkKVOPGU5ySS82avfbZqtXdns5aVNQueW/utU49/a/cjjQ2ZvdTrRudqb6defOFnQliEfT/an4m/Dx5vOPs76Z73bL4TcOz2as539xy6Rxapx7+/zwcSOzte/uFX2p1CpdVo8VZWzbUPHHCK9PE2W102na0VSo06VnQ/u6UcN+OHl+OfIVStYWbVKW45rjGnL4zz2qnFe9In5Z6pGPtcf1jsqLpUVQ0y2p2tBclSipyfn83PnLwM0bSjTmqtae9Vjym30k0+5vhHySIqXGo3Xxbayml9a6l0cf6FmT80jhPSL2rKT1XW5wg+HweziqKS/i+NN+qPPH9kcq/1Oy01dLdVqFu39O4qZm/DLy/LJ1EtqZ3mY6RYX+ofbjT6Kl/VJY9xzrbSNB0+XS0rSl0nN1akN+T/AJptsm92p0W0/b3lHK6uk3n6I1Wueoyzz7dTcWO0mqwcLqpYafQlzgo9PN+cvi+mAp7F2VRqWo3F7qEl1VKjjHyS5epiu/aRpVHKtqNWs/swUV6v9Do7z2m308q0s6VNdTqScn7sHpGlqT6wmK+2yx0O2tpuNts1aRjF4VS4qQSffxU36nLpzuLaL+W0qyp9apqUvu3V7jzG+2z129TU7xwj9WnFL/k6eveXNy83FxVqv7c2z0jQn3JmPT1q41/SqGfhWv7zXONvBR96TfvODX9oWk0IbltRurjdWE5cM+LbbPLUUjcaFIPKW8VPaLezuIyp2tKFFPjDm2vE9JhicIyXKSTPAEfQNvHFvSX2F9x569YjGFqW6JxMuBNHOrE0Q0ZWiWijC0S0ZmiWgMDiQ4mdoloDBugZcAUd4kNItRHjBFSkPA8MaiBIJFqI90CUh4KwPBB0+0+qS0bR6t5TipVE1GCksrLfNmraTpl3tju3mtanTnbRfC0tJYx4rq977zYNvKe/s3X4fNqQf+rH5nklK4ubC66eyrToz7YvB16NYtTicT/WJnEvbbSxs9Ot+hsqEKNJfRp8Mvvl1v3mSTnGL6OChDm5Se4vN8/cjxzVdvterU4UoXXQ7ixJ04qMpPvZrd7rGo3z/wDbva9XunUbMRtpnm0r5vbNQ1zRbPKv9YpPtpW88Lz3XvP+ryNfuvaHoVlFw061lJfu4bqfjy96Z5K23zFk9I29PfKeUt/vvade1U421pCEerpJt+5YR0N3tnrlzlK76FPqpQUffzNeHhvkekUpHUJmXIuL67upZubmtVf25tmDI1CT6hum0m+HDvN5ROQAYCGCQyARaQkikgKSPoSivkKf8K+4+fYRzJLtZ9DwjiEV2LBzbj01VDRLRmcSXE5mmFoho5DiS4gcdolxM7gJwKOO4kuJyHElxA4+6Bm3QA7rdZSiZVAagFYt0N0zbo9wDCoj3TNuj3SDDuhumbcDcA6HbClv7NX/AHU1L0kmeM3UOGT3TaGj0ug6jDHO2qfhbPEascwa5o69v1LFmu3sWp1fJnEZ2GoRxOffBM4B7sslKhOrUjTpxc5yeIxists7CnoV657tSl0ck8NVJJNeXMz7K4Wv2XfP8mei1HaxqTdWp8ZcXFyf3HPq6tqziGojLRbbZO5qJScm854U6Tfvlg59LZOlSindTUX19JXUV6JfmbDKlbTk6kKd1Ug85hTclFcOzgOU7a1SkrezoNrL6aayuPqeM6t59tYhwNN2f0upGUYdDVlHDcoxcu3teH1egtrbSNHZyulQoU4xlDc6OPH5yXYc3+0en0IvprmM5Z4KjB4XmzX9ptpbXUNOqWlvTnmck3KTXU88kWlbzaJScNOwAwwd7AwNIeBpECSLihJFxQGSgs1aa7ZJe8+it3B882izdUO+pH70fRko8X4nLufTVWDcE4mdolxOZphcSXEzuInEDjuJLichxJcSjjuJLichxIcQOPugZ90AO5SKwVgaQVKQ8FYDACwGCsBggWAwVgMAYLukqtpXpfXpyj6po8DaxwfYfQiWWk+08EvKXR3Vany3Jyj6PB07ee2LNb1GPyn8jXvOtS4I7jU44qQfblHUY4HUy5Vjdysrmjc0t3pKUlJZWeJ29ba/Uakm4dFSb64U1n1eTXgwZnTrPMwuXYXGtajc56a6qyT6nJ4OHKrUlzkyMDSNRWI6QcXz4jwCRRoTgaQ8DSASKSAaIBItEpFpAcixWb23X72H3o+jJL4z8T5101Z1C1XbXh+JH0ZL5z8Tk3PcNVY8BgYHK0liaKEVUNEtGRoTQGJoloyNEtFRiaAvAAduikShoKpDJQ0QMYhgAAMBHiWv0ui17UafZcVMf1M9uPIdp6MFtpeUqrcYVKyba6t6Kf5nvoTiZZs0jVY8IP7R0zXPxO/1ul0aqR57k8Z8zopr40vE7YYRgMFYDBQsDwPA8ALA8DwGCgwAwwQGBoEAFJDQkikQczSVvapZLtuKa/1I+iJPi/E+eNHWdXsf8zT/ABI+hpPizj3PcN1JiBiyczRgICgYhsQEshotksqIAYAdoikShoKZSEBBSGJDAAAAhnlO39KUNsFOGVKapSTXgl+R6seZe06G5rttVx863i/SUj20PkktI2kXy11HrUnx7TWZ/PZte0cM3lziLSkspN5+j29ZqslxXgdteoYlAYKwGDQWBjwBQDBDCFgBhkKQ8AMgaGSUgOfoizrFgu25pfjR9By5s+ftAWdc05f4ql+NHv7fE4t13DdQxAwOZos8SjHn5TBkABFBgqIZLRkaJaAx4AvAFHPGCGgpoeRDIHkeSRgUAgyEM889qsMXGnVPrU6kc+Di/wAz0M0b2q082Gn1fq1pR9Y5/wBp6aM/vCT00DWoqU6U1BxjOmnx6+L4+ZqMlh47OBtNxGEbajKFTeynvQz818P+/qa1cR3a9Rdkn9531jhhiwGBsDQWB4ACgAAAAAAAZI0AykSNEHZbPyUdd05vquqX4ke9b54Do0savYvsuaf4ke7KfE4t13DVXI3h7xhUikczbIsb2eBkMKXEtAZB8CEu9lrkUGBMeRBE4AYAcxDRKGVVDJyMgoCcjyZ4FALI0IlDyal7Tae/s7CeP2dzB+qkvzNsNe2/p9JsrefYdOX+tfqemlP7wk9PHpr4p0t6sXM+/id4uKaOn1GOLnPbFH02HFEPAmUAgAAEwAAAQAA0IMgVkaZGRpgc/SOOq2X+Yp/iR7jGayeIaDTlV1mxhBNy6eD4dzyz2uhCU+ODh3XcN1cqMzInkmFJoyqODmaOOS0TEoCkPJKQ0UVkQBkIQABRyxiTGFNDENvgZnoCGAHnICiRpivYo6nayn0uzOpQ/wAPKXpx/I7U4+o0vhGn3VH+8ozj6xaPavExKS8Hg8NprgdZqa+UpvuwdlPhJnXajxjB9kj6uHm4LJKlzJZUJiGIBAAJNtJLLfJIAEdvY7M6zfYdDT6qg/p1FuL3mxWHs4u54lf3tKkuuNKLm/V4R521aV7lcNGHCMpyUYRcpPkkss9YsdgtFtsOrTq3Mv3s+HosHf2em2llHdtLWjRX7uCR423MeoWKvIbHZXW73Dp2FSEX9Kt8Re/ibDY+zm4lh319CmuuNGLk/V4PSFApQPK2veWvGHSaDsvpujy37enKdVrDqVHl/wDBssMY5GGKSMsWeEzM8yq8DJQyKfIeSQArIZJDIFBkQZCKyBOQKOahkoeQKQyUxktGYU0PJJSPLEzwGNCGbiuAA8NYfIBM2PDdf0+vpmo1be4g4tSe7LHCSzwaOjvl8l5nv+p6XaanQdG+t4VodW8uMfB80aHrns2nUTelXS3W/wBnX6vNczupuKzGLPOavLJPiY2+J6jYeza0oxi9Qq1biol8ZRe5HPlx95sNjs/pun4+CWNCnJfSUE5er4idxWOjxePWOhatqGHa2FecX9Nx3Y+rwjYbH2d6lWw7y4oW8fqxzOX5L3nqPRvsK3DytuLz0vi06x9n2kW+HcuvdS+3Pdj6L9TYbHSLCwWLOzoUcdcIJP15nYYHg8bXtbuVwxqHailEp5bQYZkLdQ8Ie6PDIAEPHYNIKEikkCRWABDEikgoAYECExiZQshkGS0EVkCAA52eopAADTKAAGgQAMChoACgMgAEtksAKMcop9RhlTQABilAlxAAhbpO6wAA3eIboAAYKSAADA0sAAQ8DACKaBAADAACkR8bu7wAAbJYAAsgABH/2Q=="/>
          <p:cNvSpPr>
            <a:spLocks noChangeAspect="1" noChangeArrowheads="1"/>
          </p:cNvSpPr>
          <p:nvPr/>
        </p:nvSpPr>
        <p:spPr bwMode="auto">
          <a:xfrm>
            <a:off x="1587500" y="-649288"/>
            <a:ext cx="2000250" cy="1333501"/>
          </a:xfrm>
          <a:prstGeom prst="rect">
            <a:avLst/>
          </a:prstGeom>
          <a:noFill/>
          <a:ln w="9525">
            <a:noFill/>
            <a:miter lim="800000"/>
            <a:headEnd/>
            <a:tailEnd/>
          </a:ln>
        </p:spPr>
        <p:txBody>
          <a:bodyPr/>
          <a:lstStyle/>
          <a:p>
            <a:endParaRPr lang="en-US">
              <a:latin typeface="Calibri" pitchFamily="34" charset="0"/>
            </a:endParaRPr>
          </a:p>
        </p:txBody>
      </p:sp>
      <p:pic>
        <p:nvPicPr>
          <p:cNvPr id="6159" name="Picture 12" descr="http://upload.wikimedia.org/wikipedia/commons/6/63/Textbook.JPG"/>
          <p:cNvPicPr>
            <a:picLocks noChangeAspect="1" noChangeArrowheads="1"/>
          </p:cNvPicPr>
          <p:nvPr/>
        </p:nvPicPr>
        <p:blipFill>
          <a:blip r:embed="rId5" cstate="print"/>
          <a:srcRect/>
          <a:stretch>
            <a:fillRect/>
          </a:stretch>
        </p:blipFill>
        <p:spPr bwMode="auto">
          <a:xfrm>
            <a:off x="3886201" y="5181600"/>
            <a:ext cx="1584325" cy="1055688"/>
          </a:xfrm>
          <a:prstGeom prst="rect">
            <a:avLst/>
          </a:prstGeom>
          <a:noFill/>
          <a:ln w="9525">
            <a:noFill/>
            <a:miter lim="800000"/>
            <a:headEnd/>
            <a:tailEnd/>
          </a:ln>
        </p:spPr>
      </p:pic>
      <p:pic>
        <p:nvPicPr>
          <p:cNvPr id="6160" name="Picture 14" descr="http://t1.gstatic.com/images?q=tbn:ANd9GcTy5S9ya8umHw5REJWM7nV7mA5Hf5kwr8m5gQ37bjv8nYWIKTYpIA"/>
          <p:cNvPicPr>
            <a:picLocks noChangeAspect="1" noChangeArrowheads="1"/>
          </p:cNvPicPr>
          <p:nvPr/>
        </p:nvPicPr>
        <p:blipFill>
          <a:blip r:embed="rId6" cstate="print"/>
          <a:srcRect/>
          <a:stretch>
            <a:fillRect/>
          </a:stretch>
        </p:blipFill>
        <p:spPr bwMode="auto">
          <a:xfrm>
            <a:off x="6096001" y="4191000"/>
            <a:ext cx="1362075" cy="2241550"/>
          </a:xfrm>
          <a:prstGeom prst="rect">
            <a:avLst/>
          </a:prstGeom>
          <a:noFill/>
          <a:ln w="9525">
            <a:noFill/>
            <a:miter lim="800000"/>
            <a:headEnd/>
            <a:tailEnd/>
          </a:ln>
        </p:spPr>
      </p:pic>
      <p:sp>
        <p:nvSpPr>
          <p:cNvPr id="6161" name="TextBox 16"/>
          <p:cNvSpPr txBox="1">
            <a:spLocks noChangeArrowheads="1"/>
          </p:cNvSpPr>
          <p:nvPr/>
        </p:nvSpPr>
        <p:spPr bwMode="auto">
          <a:xfrm>
            <a:off x="1905000" y="5588000"/>
            <a:ext cx="1524000" cy="584200"/>
          </a:xfrm>
          <a:prstGeom prst="rect">
            <a:avLst/>
          </a:prstGeom>
          <a:noFill/>
          <a:ln w="9525">
            <a:noFill/>
            <a:miter lim="800000"/>
            <a:headEnd/>
            <a:tailEnd/>
          </a:ln>
        </p:spPr>
        <p:txBody>
          <a:bodyPr>
            <a:spAutoFit/>
          </a:bodyPr>
          <a:lstStyle/>
          <a:p>
            <a:r>
              <a:rPr lang="en-US" sz="1600">
                <a:latin typeface="Calibri" pitchFamily="34" charset="0"/>
              </a:rPr>
              <a:t>25 year generation time</a:t>
            </a:r>
          </a:p>
        </p:txBody>
      </p:sp>
      <p:sp>
        <p:nvSpPr>
          <p:cNvPr id="6162" name="TextBox 17"/>
          <p:cNvSpPr txBox="1">
            <a:spLocks noChangeArrowheads="1"/>
          </p:cNvSpPr>
          <p:nvPr/>
        </p:nvSpPr>
        <p:spPr bwMode="auto">
          <a:xfrm>
            <a:off x="8153400" y="5638800"/>
            <a:ext cx="1524000" cy="861774"/>
          </a:xfrm>
          <a:prstGeom prst="rect">
            <a:avLst/>
          </a:prstGeom>
          <a:noFill/>
          <a:ln w="9525">
            <a:noFill/>
            <a:miter lim="800000"/>
            <a:headEnd/>
            <a:tailEnd/>
          </a:ln>
        </p:spPr>
        <p:txBody>
          <a:bodyPr>
            <a:spAutoFit/>
          </a:bodyPr>
          <a:lstStyle/>
          <a:p>
            <a:r>
              <a:rPr lang="en-US" sz="1600" dirty="0">
                <a:latin typeface="Calibri" pitchFamily="34" charset="0"/>
              </a:rPr>
              <a:t>20 minutes generation time</a:t>
            </a:r>
          </a:p>
          <a:p>
            <a:endParaRPr lang="en-US" dirty="0">
              <a:latin typeface="Calibri" pitchFamily="34" charset="0"/>
            </a:endParaRPr>
          </a:p>
        </p:txBody>
      </p:sp>
      <p:sp>
        <p:nvSpPr>
          <p:cNvPr id="6163" name="TextBox 18"/>
          <p:cNvSpPr txBox="1">
            <a:spLocks noChangeArrowheads="1"/>
          </p:cNvSpPr>
          <p:nvPr/>
        </p:nvSpPr>
        <p:spPr bwMode="auto">
          <a:xfrm>
            <a:off x="1981200" y="5162550"/>
            <a:ext cx="1752600" cy="400050"/>
          </a:xfrm>
          <a:prstGeom prst="rect">
            <a:avLst/>
          </a:prstGeom>
          <a:noFill/>
          <a:ln w="9525">
            <a:noFill/>
            <a:miter lim="800000"/>
            <a:headEnd/>
            <a:tailEnd/>
          </a:ln>
        </p:spPr>
        <p:txBody>
          <a:bodyPr>
            <a:spAutoFit/>
          </a:bodyPr>
          <a:lstStyle/>
          <a:p>
            <a:r>
              <a:rPr lang="en-US" sz="2000" b="1">
                <a:solidFill>
                  <a:srgbClr val="9933FF"/>
                </a:solidFill>
                <a:latin typeface="Calibri" pitchFamily="34" charset="0"/>
              </a:rPr>
              <a:t>23,000 Genes</a:t>
            </a:r>
          </a:p>
        </p:txBody>
      </p:sp>
      <p:sp>
        <p:nvSpPr>
          <p:cNvPr id="6164" name="TextBox 19"/>
          <p:cNvSpPr txBox="1">
            <a:spLocks noChangeArrowheads="1"/>
          </p:cNvSpPr>
          <p:nvPr/>
        </p:nvSpPr>
        <p:spPr bwMode="auto">
          <a:xfrm>
            <a:off x="7772400" y="5181601"/>
            <a:ext cx="2209800" cy="396875"/>
          </a:xfrm>
          <a:prstGeom prst="rect">
            <a:avLst/>
          </a:prstGeom>
          <a:noFill/>
          <a:ln w="9525">
            <a:noFill/>
            <a:miter lim="800000"/>
            <a:headEnd/>
            <a:tailEnd/>
          </a:ln>
        </p:spPr>
        <p:txBody>
          <a:bodyPr>
            <a:spAutoFit/>
          </a:bodyPr>
          <a:lstStyle/>
          <a:p>
            <a:r>
              <a:rPr lang="en-US" sz="2000" b="1">
                <a:solidFill>
                  <a:srgbClr val="9933FF"/>
                </a:solidFill>
                <a:latin typeface="Calibri" pitchFamily="34" charset="0"/>
              </a:rPr>
              <a:t>8,000,000 Genes</a:t>
            </a:r>
          </a:p>
        </p:txBody>
      </p:sp>
      <p:sp>
        <p:nvSpPr>
          <p:cNvPr id="2" name="TextBox 1">
            <a:extLst>
              <a:ext uri="{FF2B5EF4-FFF2-40B4-BE49-F238E27FC236}">
                <a16:creationId xmlns:a16="http://schemas.microsoft.com/office/drawing/2014/main" id="{298D1721-D4E6-45AD-99B7-4AE4AD875DC7}"/>
              </a:ext>
            </a:extLst>
          </p:cNvPr>
          <p:cNvSpPr txBox="1"/>
          <p:nvPr/>
        </p:nvSpPr>
        <p:spPr>
          <a:xfrm>
            <a:off x="10122195" y="1817688"/>
            <a:ext cx="1095154" cy="369332"/>
          </a:xfrm>
          <a:prstGeom prst="rect">
            <a:avLst/>
          </a:prstGeom>
          <a:noFill/>
        </p:spPr>
        <p:txBody>
          <a:bodyPr wrap="square" rtlCol="0">
            <a:spAutoFit/>
          </a:bodyPr>
          <a:lstStyle/>
          <a:p>
            <a:r>
              <a:rPr lang="en-US" dirty="0"/>
              <a:t>FACTS</a:t>
            </a:r>
          </a:p>
        </p:txBody>
      </p:sp>
    </p:spTree>
    <p:extLst>
      <p:ext uri="{BB962C8B-B14F-4D97-AF65-F5344CB8AC3E}">
        <p14:creationId xmlns:p14="http://schemas.microsoft.com/office/powerpoint/2010/main" val="3258979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1442301" y="266220"/>
            <a:ext cx="8844445" cy="6124754"/>
            <a:chOff x="1157391" y="558477"/>
            <a:chExt cx="6691209" cy="4075656"/>
          </a:xfrm>
        </p:grpSpPr>
        <p:sp>
          <p:nvSpPr>
            <p:cNvPr id="3075" name="Rectangle 1"/>
            <p:cNvSpPr>
              <a:spLocks noChangeArrowheads="1"/>
            </p:cNvSpPr>
            <p:nvPr/>
          </p:nvSpPr>
          <p:spPr bwMode="auto">
            <a:xfrm>
              <a:off x="1157391" y="558477"/>
              <a:ext cx="6691209" cy="4075656"/>
            </a:xfrm>
            <a:prstGeom prst="rect">
              <a:avLst/>
            </a:prstGeom>
            <a:noFill/>
            <a:ln w="9525">
              <a:noFill/>
              <a:miter lim="800000"/>
              <a:headEnd/>
              <a:tailEnd/>
            </a:ln>
          </p:spPr>
          <p:txBody>
            <a:bodyPr wrap="square" anchor="ctr">
              <a:spAutoFit/>
            </a:bodyPr>
            <a:lstStyle/>
            <a:p>
              <a:pPr algn="ctr"/>
              <a:endParaRPr lang="en-US" sz="1600" b="1" u="sng" dirty="0">
                <a:latin typeface="Times New Roman" pitchFamily="18" charset="0"/>
                <a:ea typeface="Calibri" pitchFamily="34" charset="0"/>
                <a:cs typeface="Times New Roman" pitchFamily="18" charset="0"/>
              </a:endParaRPr>
            </a:p>
            <a:p>
              <a:pPr algn="ctr"/>
              <a:endParaRPr lang="en-US" sz="1600" b="1" dirty="0">
                <a:latin typeface="Calibri" pitchFamily="34" charset="0"/>
                <a:ea typeface="Calibri" pitchFamily="34" charset="0"/>
                <a:cs typeface="Arial" pitchFamily="34" charset="0"/>
              </a:endParaRPr>
            </a:p>
            <a:p>
              <a:pPr algn="ctr"/>
              <a:endParaRPr lang="en-US" sz="2000" b="1" dirty="0">
                <a:latin typeface="Calibri" pitchFamily="34" charset="0"/>
                <a:ea typeface="Calibri" pitchFamily="34" charset="0"/>
                <a:cs typeface="Arial" pitchFamily="34" charset="0"/>
              </a:endParaRPr>
            </a:p>
            <a:p>
              <a:pPr eaLnBrk="0" hangingPunct="0"/>
              <a:r>
                <a:rPr lang="en-US" sz="2000" b="1" dirty="0">
                  <a:latin typeface="Calibri" pitchFamily="34" charset="0"/>
                  <a:ea typeface="Calibri" pitchFamily="34" charset="0"/>
                  <a:cs typeface="Arial" pitchFamily="34" charset="0"/>
                </a:rPr>
                <a:t>	Life</a:t>
              </a:r>
            </a:p>
            <a:p>
              <a:pPr eaLnBrk="0" hangingPunct="0"/>
              <a:endParaRPr lang="en-US" sz="2000" b="1" dirty="0">
                <a:latin typeface="Calibri" pitchFamily="34" charset="0"/>
                <a:ea typeface="Calibri" pitchFamily="34" charset="0"/>
                <a:cs typeface="Arial" pitchFamily="34" charset="0"/>
              </a:endParaRPr>
            </a:p>
            <a:p>
              <a:pPr marL="1257300" lvl="2" indent="-342900" eaLnBrk="0" hangingPunct="0">
                <a:buFont typeface="Calibri" pitchFamily="34" charset="0"/>
                <a:buAutoNum type="arabicPeriod"/>
              </a:pPr>
              <a:r>
                <a:rPr lang="en-US" sz="2000" b="1" dirty="0">
                  <a:latin typeface="Calibri" pitchFamily="34" charset="0"/>
                  <a:ea typeface="Calibri" pitchFamily="34" charset="0"/>
                  <a:cs typeface="Arial" pitchFamily="34" charset="0"/>
                </a:rPr>
                <a:t>Domain</a:t>
              </a:r>
            </a:p>
            <a:p>
              <a:pPr marL="1257300" lvl="2" indent="-342900" eaLnBrk="0" hangingPunct="0"/>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2"/>
              </a:pPr>
              <a:r>
                <a:rPr lang="en-US" sz="2000" b="1" dirty="0">
                  <a:latin typeface="Calibri" pitchFamily="34" charset="0"/>
                </a:rPr>
                <a:t>Kingdom</a:t>
              </a:r>
            </a:p>
            <a:p>
              <a:pPr marL="1257300" lvl="2" indent="-342900" eaLnBrk="0" hangingPunct="0"/>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3"/>
              </a:pPr>
              <a:r>
                <a:rPr lang="en-US" sz="2000" b="1" dirty="0">
                  <a:latin typeface="Calibri" pitchFamily="34" charset="0"/>
                </a:rPr>
                <a:t>Phylum</a:t>
              </a:r>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3"/>
              </a:pPr>
              <a:endParaRPr lang="en-US" sz="2000" b="1" dirty="0">
                <a:latin typeface="Calibri" pitchFamily="34" charset="0"/>
              </a:endParaRPr>
            </a:p>
            <a:p>
              <a:pPr marL="1257300" lvl="2" indent="-342900" eaLnBrk="0" hangingPunct="0">
                <a:buFont typeface="Calibri" pitchFamily="34" charset="0"/>
                <a:buAutoNum type="arabicPeriod" startAt="3"/>
              </a:pPr>
              <a:r>
                <a:rPr lang="en-US" sz="2000" b="1" dirty="0">
                  <a:latin typeface="Calibri" pitchFamily="34" charset="0"/>
                </a:rPr>
                <a:t>Class</a:t>
              </a:r>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3"/>
              </a:pPr>
              <a:endParaRPr lang="en-US" sz="2000" b="1" dirty="0">
                <a:latin typeface="Calibri" pitchFamily="34" charset="0"/>
              </a:endParaRPr>
            </a:p>
            <a:p>
              <a:pPr marL="1257300" lvl="2" indent="-342900" eaLnBrk="0" hangingPunct="0">
                <a:buFont typeface="Calibri" pitchFamily="34" charset="0"/>
                <a:buAutoNum type="arabicPeriod" startAt="3"/>
              </a:pPr>
              <a:r>
                <a:rPr lang="en-US" sz="2000" b="1" dirty="0">
                  <a:latin typeface="Calibri" pitchFamily="34" charset="0"/>
                </a:rPr>
                <a:t>Order</a:t>
              </a:r>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3"/>
              </a:pPr>
              <a:endParaRPr lang="en-US" sz="2000" b="1" dirty="0">
                <a:latin typeface="Calibri" pitchFamily="34" charset="0"/>
              </a:endParaRPr>
            </a:p>
            <a:p>
              <a:pPr marL="1257300" lvl="2" indent="-342900" eaLnBrk="0" hangingPunct="0">
                <a:buFont typeface="Calibri" pitchFamily="34" charset="0"/>
                <a:buAutoNum type="arabicPeriod" startAt="3"/>
              </a:pPr>
              <a:r>
                <a:rPr lang="en-US" sz="2000" b="1" dirty="0">
                  <a:latin typeface="Calibri" pitchFamily="34" charset="0"/>
                </a:rPr>
                <a:t>Family</a:t>
              </a:r>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3"/>
              </a:pPr>
              <a:endParaRPr lang="en-US" sz="2000" b="1" dirty="0">
                <a:latin typeface="Calibri" pitchFamily="34" charset="0"/>
              </a:endParaRPr>
            </a:p>
            <a:p>
              <a:pPr marL="1257300" lvl="2" indent="-342900" eaLnBrk="0" hangingPunct="0">
                <a:buFont typeface="Calibri" pitchFamily="34" charset="0"/>
                <a:buAutoNum type="arabicPeriod" startAt="3"/>
              </a:pPr>
              <a:r>
                <a:rPr lang="en-US" sz="2000" b="1" dirty="0">
                  <a:latin typeface="Calibri" pitchFamily="34" charset="0"/>
                </a:rPr>
                <a:t>Genus</a:t>
              </a:r>
              <a:endParaRPr lang="en-US" sz="2000" b="1" dirty="0">
                <a:latin typeface="Calibri" pitchFamily="34" charset="0"/>
                <a:cs typeface="Arial" pitchFamily="34" charset="0"/>
              </a:endParaRPr>
            </a:p>
            <a:p>
              <a:pPr marL="1257300" lvl="2" indent="-342900" eaLnBrk="0" hangingPunct="0">
                <a:buFont typeface="Calibri" pitchFamily="34" charset="0"/>
                <a:buAutoNum type="arabicPeriod" startAt="3"/>
              </a:pPr>
              <a:endParaRPr lang="en-US" sz="2000" b="1" dirty="0">
                <a:latin typeface="Calibri" pitchFamily="34" charset="0"/>
              </a:endParaRPr>
            </a:p>
            <a:p>
              <a:pPr marL="1257300" lvl="2" indent="-342900" eaLnBrk="0" hangingPunct="0">
                <a:buFont typeface="Calibri" pitchFamily="34" charset="0"/>
                <a:buAutoNum type="arabicPeriod" startAt="3"/>
              </a:pPr>
              <a:r>
                <a:rPr lang="en-US" sz="2000" b="1" dirty="0">
                  <a:latin typeface="Calibri" pitchFamily="34" charset="0"/>
                </a:rPr>
                <a:t>Species</a:t>
              </a:r>
              <a:endParaRPr lang="en-US" sz="2000" b="1" dirty="0">
                <a:latin typeface="Calibri" pitchFamily="34" charset="0"/>
                <a:cs typeface="Arial" pitchFamily="34" charset="0"/>
              </a:endParaRPr>
            </a:p>
          </p:txBody>
        </p:sp>
        <p:sp>
          <p:nvSpPr>
            <p:cNvPr id="3076" name="TextBox 4"/>
            <p:cNvSpPr txBox="1">
              <a:spLocks noChangeArrowheads="1"/>
            </p:cNvSpPr>
            <p:nvPr/>
          </p:nvSpPr>
          <p:spPr bwMode="auto">
            <a:xfrm flipH="1">
              <a:off x="4008118" y="1852175"/>
              <a:ext cx="1021082" cy="491522"/>
            </a:xfrm>
            <a:prstGeom prst="rect">
              <a:avLst/>
            </a:prstGeom>
            <a:noFill/>
            <a:ln w="9525">
              <a:solidFill>
                <a:schemeClr val="tx1"/>
              </a:solidFill>
              <a:miter lim="800000"/>
              <a:headEnd/>
              <a:tailEnd/>
            </a:ln>
          </p:spPr>
          <p:txBody>
            <a:bodyPr>
              <a:spAutoFit/>
            </a:bodyPr>
            <a:lstStyle/>
            <a:p>
              <a:r>
                <a:rPr lang="en-US" sz="1400" b="1">
                  <a:solidFill>
                    <a:srgbClr val="00B050"/>
                  </a:solidFill>
                  <a:latin typeface="Calibri" pitchFamily="34" charset="0"/>
                  <a:cs typeface="Arial" pitchFamily="34" charset="0"/>
                </a:rPr>
                <a:t>Animal</a:t>
              </a:r>
            </a:p>
            <a:p>
              <a:r>
                <a:rPr lang="en-US" sz="1400" b="1">
                  <a:solidFill>
                    <a:srgbClr val="00B050"/>
                  </a:solidFill>
                  <a:latin typeface="Calibri" pitchFamily="34" charset="0"/>
                  <a:cs typeface="Arial" pitchFamily="34" charset="0"/>
                </a:rPr>
                <a:t>Plant</a:t>
              </a:r>
            </a:p>
            <a:p>
              <a:r>
                <a:rPr lang="en-US" sz="1400" b="1">
                  <a:solidFill>
                    <a:srgbClr val="00B050"/>
                  </a:solidFill>
                  <a:latin typeface="Calibri" pitchFamily="34" charset="0"/>
                  <a:cs typeface="Arial" pitchFamily="34" charset="0"/>
                </a:rPr>
                <a:t>Procaryotes</a:t>
              </a:r>
            </a:p>
          </p:txBody>
        </p:sp>
        <p:cxnSp>
          <p:nvCxnSpPr>
            <p:cNvPr id="13" name="Straight Arrow Connector 12"/>
            <p:cNvCxnSpPr/>
            <p:nvPr/>
          </p:nvCxnSpPr>
          <p:spPr>
            <a:xfrm>
              <a:off x="3236902" y="2156053"/>
              <a:ext cx="61011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63956" y="2612412"/>
              <a:ext cx="198167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79" name="TextBox 15"/>
            <p:cNvSpPr txBox="1">
              <a:spLocks noChangeArrowheads="1"/>
            </p:cNvSpPr>
            <p:nvPr/>
          </p:nvSpPr>
          <p:spPr bwMode="auto">
            <a:xfrm>
              <a:off x="5130546" y="2423566"/>
              <a:ext cx="886757" cy="552979"/>
            </a:xfrm>
            <a:prstGeom prst="rect">
              <a:avLst/>
            </a:prstGeom>
            <a:noFill/>
            <a:ln w="9525">
              <a:solidFill>
                <a:schemeClr val="tx1"/>
              </a:solidFill>
              <a:miter lim="800000"/>
              <a:headEnd/>
              <a:tailEnd/>
            </a:ln>
          </p:spPr>
          <p:txBody>
            <a:bodyPr wrap="none">
              <a:spAutoFit/>
            </a:bodyPr>
            <a:lstStyle/>
            <a:p>
              <a:r>
                <a:rPr lang="en-US" sz="1600" b="1" dirty="0">
                  <a:solidFill>
                    <a:srgbClr val="00B0F0"/>
                  </a:solidFill>
                  <a:latin typeface="Calibri" pitchFamily="34" charset="0"/>
                  <a:cs typeface="Arial" pitchFamily="34" charset="0"/>
                </a:rPr>
                <a:t>100</a:t>
              </a:r>
            </a:p>
            <a:p>
              <a:r>
                <a:rPr lang="en-US" sz="1600" b="1" dirty="0">
                  <a:solidFill>
                    <a:srgbClr val="00B0F0"/>
                  </a:solidFill>
                  <a:latin typeface="Calibri" pitchFamily="34" charset="0"/>
                  <a:cs typeface="Arial" pitchFamily="34" charset="0"/>
                </a:rPr>
                <a:t>          10</a:t>
              </a:r>
            </a:p>
            <a:p>
              <a:r>
                <a:rPr lang="en-US" sz="1600" b="1" dirty="0">
                  <a:solidFill>
                    <a:srgbClr val="00B0F0"/>
                  </a:solidFill>
                  <a:latin typeface="Calibri" pitchFamily="34" charset="0"/>
                  <a:cs typeface="Arial" pitchFamily="34" charset="0"/>
                </a:rPr>
                <a:t>                   6</a:t>
              </a:r>
            </a:p>
          </p:txBody>
        </p:sp>
        <p:cxnSp>
          <p:nvCxnSpPr>
            <p:cNvPr id="18" name="Straight Arrow Connector 17"/>
            <p:cNvCxnSpPr/>
            <p:nvPr/>
          </p:nvCxnSpPr>
          <p:spPr>
            <a:xfrm>
              <a:off x="2948659" y="4437847"/>
              <a:ext cx="342889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1" name="TextBox 22"/>
            <p:cNvSpPr txBox="1">
              <a:spLocks noChangeArrowheads="1"/>
            </p:cNvSpPr>
            <p:nvPr/>
          </p:nvSpPr>
          <p:spPr bwMode="auto">
            <a:xfrm>
              <a:off x="6292132" y="4133507"/>
              <a:ext cx="1308791" cy="266249"/>
            </a:xfrm>
            <a:prstGeom prst="rect">
              <a:avLst/>
            </a:prstGeom>
            <a:noFill/>
            <a:ln w="9525">
              <a:noFill/>
              <a:miter lim="800000"/>
              <a:headEnd/>
              <a:tailEnd/>
            </a:ln>
          </p:spPr>
          <p:txBody>
            <a:bodyPr wrap="none">
              <a:spAutoFit/>
            </a:bodyPr>
            <a:lstStyle/>
            <a:p>
              <a:r>
                <a:rPr lang="en-US" sz="2000" b="1">
                  <a:solidFill>
                    <a:srgbClr val="7030A0"/>
                  </a:solidFill>
                  <a:latin typeface="Calibri" pitchFamily="34" charset="0"/>
                  <a:cs typeface="Arial" pitchFamily="34" charset="0"/>
                </a:rPr>
                <a:t>10,000 species</a:t>
              </a:r>
            </a:p>
          </p:txBody>
        </p:sp>
        <p:sp>
          <p:nvSpPr>
            <p:cNvPr id="3082" name="TextBox 23"/>
            <p:cNvSpPr txBox="1">
              <a:spLocks noChangeArrowheads="1"/>
            </p:cNvSpPr>
            <p:nvPr/>
          </p:nvSpPr>
          <p:spPr bwMode="auto">
            <a:xfrm>
              <a:off x="6562344" y="2526792"/>
              <a:ext cx="1213858" cy="1351725"/>
            </a:xfrm>
            <a:prstGeom prst="rect">
              <a:avLst/>
            </a:prstGeom>
            <a:noFill/>
            <a:ln w="9525">
              <a:noFill/>
              <a:miter lim="800000"/>
              <a:headEnd/>
              <a:tailEnd/>
            </a:ln>
          </p:spPr>
          <p:txBody>
            <a:bodyPr wrap="none">
              <a:spAutoFit/>
            </a:bodyPr>
            <a:lstStyle/>
            <a:p>
              <a:r>
                <a:rPr lang="en-US" b="1" dirty="0" err="1">
                  <a:solidFill>
                    <a:srgbClr val="FF0000"/>
                  </a:solidFill>
                  <a:latin typeface="Calibri" pitchFamily="34" charset="0"/>
                  <a:cs typeface="Arial" pitchFamily="34" charset="0"/>
                </a:rPr>
                <a:t>Acintobacteria</a:t>
              </a:r>
              <a:endParaRPr lang="en-US" b="1" dirty="0">
                <a:solidFill>
                  <a:srgbClr val="FF0000"/>
                </a:solidFill>
                <a:latin typeface="Calibri" pitchFamily="34" charset="0"/>
                <a:cs typeface="Arial" pitchFamily="34" charset="0"/>
              </a:endParaRPr>
            </a:p>
            <a:p>
              <a:r>
                <a:rPr lang="en-US" b="1" dirty="0">
                  <a:solidFill>
                    <a:srgbClr val="FF0000"/>
                  </a:solidFill>
                  <a:latin typeface="Calibri" pitchFamily="34" charset="0"/>
                  <a:cs typeface="Arial" pitchFamily="34" charset="0"/>
                </a:rPr>
                <a:t>Bacteroidetes</a:t>
              </a:r>
            </a:p>
            <a:p>
              <a:r>
                <a:rPr lang="en-US" b="1" dirty="0">
                  <a:solidFill>
                    <a:srgbClr val="FF0000"/>
                  </a:solidFill>
                  <a:latin typeface="Calibri" pitchFamily="34" charset="0"/>
                  <a:cs typeface="Arial" pitchFamily="34" charset="0"/>
                </a:rPr>
                <a:t>Firmicutes</a:t>
              </a:r>
            </a:p>
            <a:p>
              <a:r>
                <a:rPr lang="en-US" b="1" dirty="0">
                  <a:solidFill>
                    <a:srgbClr val="FF0000"/>
                  </a:solidFill>
                  <a:latin typeface="Calibri" pitchFamily="34" charset="0"/>
                  <a:cs typeface="Arial" pitchFamily="34" charset="0"/>
                </a:rPr>
                <a:t>Proteobacteria</a:t>
              </a:r>
            </a:p>
            <a:p>
              <a:r>
                <a:rPr lang="en-US" b="1" dirty="0">
                  <a:solidFill>
                    <a:srgbClr val="FF0000"/>
                  </a:solidFill>
                  <a:latin typeface="Calibri" pitchFamily="34" charset="0"/>
                  <a:cs typeface="Arial" pitchFamily="34" charset="0"/>
                </a:rPr>
                <a:t>Cyanobacteria</a:t>
              </a:r>
            </a:p>
            <a:p>
              <a:r>
                <a:rPr lang="en-US" b="1" dirty="0">
                  <a:solidFill>
                    <a:srgbClr val="FF0000"/>
                  </a:solidFill>
                  <a:latin typeface="Calibri" pitchFamily="34" charset="0"/>
                  <a:cs typeface="Arial" pitchFamily="34" charset="0"/>
                </a:rPr>
                <a:t>Fusobacteria</a:t>
              </a:r>
            </a:p>
            <a:p>
              <a:endParaRPr lang="en-US" b="1" dirty="0">
                <a:solidFill>
                  <a:srgbClr val="FF0000"/>
                </a:solidFill>
                <a:latin typeface="Calibri" pitchFamily="34" charset="0"/>
                <a:cs typeface="Arial" pitchFamily="34" charset="0"/>
              </a:endParaRPr>
            </a:p>
          </p:txBody>
        </p:sp>
        <p:cxnSp>
          <p:nvCxnSpPr>
            <p:cNvPr id="26" name="Straight Arrow Connector 25"/>
            <p:cNvCxnSpPr/>
            <p:nvPr/>
          </p:nvCxnSpPr>
          <p:spPr>
            <a:xfrm flipV="1">
              <a:off x="6227424" y="2667344"/>
              <a:ext cx="371113" cy="152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227424" y="2819464"/>
              <a:ext cx="380722" cy="3042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227424" y="2819464"/>
              <a:ext cx="380722" cy="152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257450" y="2851155"/>
              <a:ext cx="38072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87" name="TextBox 16"/>
          <p:cNvSpPr txBox="1">
            <a:spLocks noChangeArrowheads="1"/>
          </p:cNvSpPr>
          <p:nvPr/>
        </p:nvSpPr>
        <p:spPr bwMode="auto">
          <a:xfrm>
            <a:off x="4648200" y="533401"/>
            <a:ext cx="3733800" cy="1077913"/>
          </a:xfrm>
          <a:prstGeom prst="rect">
            <a:avLst/>
          </a:prstGeom>
          <a:noFill/>
          <a:ln w="9525">
            <a:noFill/>
            <a:miter lim="800000"/>
            <a:headEnd/>
            <a:tailEnd/>
          </a:ln>
        </p:spPr>
        <p:txBody>
          <a:bodyPr>
            <a:spAutoFit/>
          </a:bodyPr>
          <a:lstStyle/>
          <a:p>
            <a:r>
              <a:rPr lang="en-US" sz="3200">
                <a:latin typeface="Calibri" pitchFamily="34" charset="0"/>
              </a:rPr>
              <a:t>       </a:t>
            </a:r>
            <a:r>
              <a:rPr lang="en-US" sz="3200" u="sng">
                <a:latin typeface="Calibri" pitchFamily="34" charset="0"/>
              </a:rPr>
              <a:t>TAXONOMY</a:t>
            </a:r>
          </a:p>
          <a:p>
            <a:r>
              <a:rPr lang="en-US" sz="3200">
                <a:latin typeface="Calibri" pitchFamily="34" charset="0"/>
              </a:rPr>
              <a:t>Phylum vs. Species</a:t>
            </a:r>
          </a:p>
        </p:txBody>
      </p:sp>
      <p:pic>
        <p:nvPicPr>
          <p:cNvPr id="16" name="Picture 4" descr="Ecker fig 2">
            <a:extLst>
              <a:ext uri="{FF2B5EF4-FFF2-40B4-BE49-F238E27FC236}">
                <a16:creationId xmlns:a16="http://schemas.microsoft.com/office/drawing/2014/main" id="{5ADE411A-0519-4532-8B2A-62608B3F41D0}"/>
              </a:ext>
            </a:extLst>
          </p:cNvPr>
          <p:cNvPicPr>
            <a:picLocks noChangeAspect="1" noChangeArrowheads="1"/>
          </p:cNvPicPr>
          <p:nvPr/>
        </p:nvPicPr>
        <p:blipFill>
          <a:blip r:embed="rId2" cstate="print"/>
          <a:srcRect/>
          <a:stretch>
            <a:fillRect/>
          </a:stretch>
        </p:blipFill>
        <p:spPr bwMode="auto">
          <a:xfrm>
            <a:off x="3895575" y="3399840"/>
            <a:ext cx="2471065" cy="2477929"/>
          </a:xfrm>
          <a:prstGeom prst="rect">
            <a:avLst/>
          </a:prstGeom>
          <a:noFill/>
          <a:ln w="9525">
            <a:noFill/>
            <a:miter lim="800000"/>
            <a:headEnd/>
            <a:tailEnd/>
          </a:ln>
        </p:spPr>
      </p:pic>
    </p:spTree>
    <p:extLst>
      <p:ext uri="{BB962C8B-B14F-4D97-AF65-F5344CB8AC3E}">
        <p14:creationId xmlns:p14="http://schemas.microsoft.com/office/powerpoint/2010/main" val="78000962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OnEdge.p3d 0"/>
  <p:tag name="POWER3D OPTIONS" val="Medium "/>
</p:tagLst>
</file>

<file path=ppt/theme/theme1.xml><?xml version="1.0" encoding="utf-8"?>
<a:theme xmlns:a="http://schemas.openxmlformats.org/drawingml/2006/main" name="Theme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5" id="{907E5762-B3B7-4217-BF0E-F4CF0B3929E9}" vid="{385492B7-EDA8-4E56-8EE9-4950BBB6D406}"/>
    </a:ext>
  </a:extLst>
</a:theme>
</file>

<file path=ppt/theme/theme2.xml><?xml version="1.0" encoding="utf-8"?>
<a:theme xmlns:a="http://schemas.openxmlformats.org/drawingml/2006/main" name="Theme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 id="{A1F22548-9E3E-499F-9A3E-E92D23075F28}" vid="{527BCA19-C5FD-4DA4-B7C9-5F22C274C9A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C3715430-D4D1-42B9-A771-F3B2A4D953F8}" vid="{B67AC026-11E4-4BE6-8AE8-52815E975D1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Theme5</Template>
  <TotalTime>1108</TotalTime>
  <Words>3559</Words>
  <Application>Microsoft Office PowerPoint</Application>
  <PresentationFormat>Widescreen</PresentationFormat>
  <Paragraphs>1055</Paragraphs>
  <Slides>62</Slides>
  <Notes>9</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62</vt:i4>
      </vt:variant>
    </vt:vector>
  </HeadingPairs>
  <TitlesOfParts>
    <vt:vector size="80" baseType="lpstr">
      <vt:lpstr>Arial Unicode MS</vt:lpstr>
      <vt:lpstr>Gulim</vt:lpstr>
      <vt:lpstr>ＭＳ Ｐゴシック</vt:lpstr>
      <vt:lpstr>msgothic</vt:lpstr>
      <vt:lpstr>Arial</vt:lpstr>
      <vt:lpstr>Arial</vt:lpstr>
      <vt:lpstr>Calibri</vt:lpstr>
      <vt:lpstr>Calibri Light</vt:lpstr>
      <vt:lpstr>Franklin Gothic Demi Cond</vt:lpstr>
      <vt:lpstr>Garamond</vt:lpstr>
      <vt:lpstr>Symbol</vt:lpstr>
      <vt:lpstr>Times New Roman</vt:lpstr>
      <vt:lpstr>Theme5</vt:lpstr>
      <vt:lpstr>Theme4</vt:lpstr>
      <vt:lpstr>1_Office Theme</vt:lpstr>
      <vt:lpstr>3_Office Theme</vt:lpstr>
      <vt:lpstr>Theme3</vt:lpstr>
      <vt:lpstr>Office Theme</vt:lpstr>
      <vt:lpstr>BENEFICAL MICROBES: Sharing of the Microbial Informational Library</vt:lpstr>
      <vt:lpstr>PowerPoint Presentation</vt:lpstr>
      <vt:lpstr>I.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“WHAT”  AND “WHO” ARE BENEFICAL MICROBES?</vt:lpstr>
      <vt:lpstr>PowerPoint Presentation</vt:lpstr>
      <vt:lpstr> </vt:lpstr>
      <vt:lpstr>PowerPoint Presentation</vt:lpstr>
      <vt:lpstr> </vt:lpstr>
      <vt:lpstr>PowerPoint Presentation</vt:lpstr>
      <vt:lpstr>III.  “HOW” DO BENEFICAL MICROBES WORK</vt:lpstr>
      <vt:lpstr>PowerPoint Presentation</vt:lpstr>
      <vt:lpstr>PowerPoint Presentation</vt:lpstr>
      <vt:lpstr>PowerPoint Presentation</vt:lpstr>
      <vt:lpstr>PowerPoint Presentation</vt:lpstr>
      <vt:lpstr>IV.  TARGETED HUMAN DISEASES OF BENEFICAL MICROBES</vt:lpstr>
      <vt:lpstr>PowerPoint Presentation</vt:lpstr>
      <vt:lpstr>PowerPoint Presentation</vt:lpstr>
      <vt:lpstr>PowerPoint Presentation</vt:lpstr>
      <vt:lpstr>MICROBIAL CLOCK: Endogenous Obesity</vt:lpstr>
      <vt:lpstr>PowerPoint Presentation</vt:lpstr>
      <vt:lpstr>Integrating Biofilm (BF)  and Planktonic (P) Transmission IN WOUNDS Ping-Pong” Pathogenesis “</vt:lpstr>
      <vt:lpstr>PowerPoint Presentation</vt:lpstr>
      <vt:lpstr>Intellectually Designed Gauzes 4 Es with Education (5)  (Bac-2-Health/Part-4-Life)</vt:lpstr>
      <vt:lpstr>Results SMarT I</vt:lpstr>
      <vt:lpstr>PowerPoint Presentation</vt:lpstr>
      <vt:lpstr>PowerPoint Presentation</vt:lpstr>
      <vt:lpstr>PowerPoint Presentation</vt:lpstr>
      <vt:lpstr>PowerPoint Presentation</vt:lpstr>
      <vt:lpstr>Linking Asthma / Autism to Delivery and Antibiotic (on-going)</vt:lpstr>
      <vt:lpstr>Theories of Aging (1 AND 2) AND MICROBIOTA(3):  Linking Hologenomic Evolution AND Time</vt:lpstr>
      <vt:lpstr>PowerPoint Presentation</vt:lpstr>
      <vt:lpstr>PowerPoint Presentation</vt:lpstr>
      <vt:lpstr>Human GUT microbiota: The links with dementia development</vt:lpstr>
      <vt:lpstr>PowerPoint Presentation</vt:lpstr>
      <vt:lpstr>Human Microbiome The Disappearing Microbiome</vt:lpstr>
      <vt:lpstr>PowerPoint Presentation</vt:lpstr>
      <vt:lpstr>PowerPoint Presentation</vt:lpstr>
      <vt:lpstr>V.  APPLICATIONS OF BENEFICAL MICROBES (Therapeutic Bacteria/pre and probiotics)  via EDUCATION  </vt:lpstr>
      <vt:lpstr>PowerPoint Presentation</vt:lpstr>
      <vt:lpstr>Tracking &amp; Linking Disease by 6 Global Regions: The WHO Gradient - Probiotics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CONCLUSION</vt:lpstr>
      <vt:lpstr>PowerPoint Presentation</vt:lpstr>
      <vt:lpstr>PowerPoint Presentation</vt:lpstr>
      <vt:lpstr>PowerPoint Presentation</vt:lpstr>
      <vt:lpstr>VII.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BENEFICAL MICROBES:  Sharing of the Microbial Inforamional Library</dc:title>
  <dc:creator>John Thomas</dc:creator>
  <cp:lastModifiedBy>Visyak, Matthew</cp:lastModifiedBy>
  <cp:revision>298</cp:revision>
  <cp:lastPrinted>2017-09-07T00:39:41Z</cp:lastPrinted>
  <dcterms:created xsi:type="dcterms:W3CDTF">2017-08-18T16:31:29Z</dcterms:created>
  <dcterms:modified xsi:type="dcterms:W3CDTF">2017-09-13T00:14:55Z</dcterms:modified>
</cp:coreProperties>
</file>